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Lst>
  <p:notesMasterIdLst>
    <p:notesMasterId r:id="rId32"/>
  </p:notesMasterIdLst>
  <p:handoutMasterIdLst>
    <p:handoutMasterId r:id="rId33"/>
  </p:handoutMasterIdLst>
  <p:sldIdLst>
    <p:sldId id="281" r:id="rId3"/>
    <p:sldId id="257" r:id="rId4"/>
    <p:sldId id="258" r:id="rId5"/>
    <p:sldId id="387" r:id="rId6"/>
    <p:sldId id="466" r:id="rId7"/>
    <p:sldId id="354" r:id="rId8"/>
    <p:sldId id="388" r:id="rId9"/>
    <p:sldId id="434" r:id="rId10"/>
    <p:sldId id="398" r:id="rId11"/>
    <p:sldId id="462" r:id="rId12"/>
    <p:sldId id="439" r:id="rId13"/>
    <p:sldId id="400" r:id="rId14"/>
    <p:sldId id="441" r:id="rId15"/>
    <p:sldId id="460" r:id="rId16"/>
    <p:sldId id="467" r:id="rId17"/>
    <p:sldId id="457" r:id="rId18"/>
    <p:sldId id="443" r:id="rId19"/>
    <p:sldId id="445" r:id="rId20"/>
    <p:sldId id="461" r:id="rId21"/>
    <p:sldId id="453" r:id="rId22"/>
    <p:sldId id="454" r:id="rId23"/>
    <p:sldId id="458" r:id="rId24"/>
    <p:sldId id="455" r:id="rId25"/>
    <p:sldId id="468" r:id="rId26"/>
    <p:sldId id="419" r:id="rId27"/>
    <p:sldId id="420" r:id="rId28"/>
    <p:sldId id="469" r:id="rId29"/>
    <p:sldId id="459" r:id="rId30"/>
    <p:sldId id="280" r:id="rId31"/>
  </p:sldIdLst>
  <p:sldSz cx="9144000" cy="5184775"/>
  <p:notesSz cx="6858000" cy="9144000"/>
  <p:custDataLst>
    <p:tags r:id="rId34"/>
  </p:custDataLst>
  <p:defaultTex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p:defaultTextStyle>
  <p:extLst>
    <p:ext uri="{EFAFB233-063F-42B5-8137-9DF3F51BA10A}">
      <p15:sldGuideLst xmlns:p15="http://schemas.microsoft.com/office/powerpoint/2012/main">
        <p15:guide id="1" pos="5534" userDrawn="1">
          <p15:clr>
            <a:srgbClr val="A4A3A4"/>
          </p15:clr>
        </p15:guide>
        <p15:guide id="2" orient="horz" pos="3039" userDrawn="1">
          <p15:clr>
            <a:srgbClr val="A4A3A4"/>
          </p15:clr>
        </p15:guide>
        <p15:guide id="3" pos="1474" userDrawn="1">
          <p15:clr>
            <a:srgbClr val="A4A3A4"/>
          </p15:clr>
        </p15:guide>
        <p15:guide id="4" orient="horz" pos="2495" userDrawn="1">
          <p15:clr>
            <a:srgbClr val="A4A3A4"/>
          </p15:clr>
        </p15:guide>
        <p15:guide id="5" pos="2653" userDrawn="1">
          <p15:clr>
            <a:srgbClr val="A4A3A4"/>
          </p15:clr>
        </p15:guide>
        <p15:guide id="6" orient="horz" pos="2064" userDrawn="1">
          <p15:clr>
            <a:srgbClr val="A4A3A4"/>
          </p15:clr>
        </p15:guide>
        <p15:guide id="7" orient="horz" pos="590" userDrawn="1">
          <p15:clr>
            <a:srgbClr val="A4A3A4"/>
          </p15:clr>
        </p15:guide>
        <p15:guide id="8" orient="horz" pos="22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004C"/>
    <a:srgbClr val="A51E36"/>
    <a:srgbClr val="E3A9A7"/>
    <a:srgbClr val="C76A6B"/>
    <a:srgbClr val="555759"/>
    <a:srgbClr val="FFFFFF"/>
    <a:srgbClr val="F26E7D"/>
    <a:srgbClr val="E9F0F9"/>
    <a:srgbClr val="A0D6EF"/>
    <a:srgbClr val="6EC4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6"/>
    <p:restoredTop sz="96405" autoAdjust="0"/>
  </p:normalViewPr>
  <p:slideViewPr>
    <p:cSldViewPr snapToGrid="0" snapToObjects="1" showGuides="1">
      <p:cViewPr varScale="1">
        <p:scale>
          <a:sx n="166" d="100"/>
          <a:sy n="166" d="100"/>
        </p:scale>
        <p:origin x="509" y="96"/>
      </p:cViewPr>
      <p:guideLst>
        <p:guide pos="5534"/>
        <p:guide orient="horz" pos="3039"/>
        <p:guide pos="1474"/>
        <p:guide orient="horz" pos="2495"/>
        <p:guide pos="2653"/>
        <p:guide orient="horz" pos="2064"/>
        <p:guide orient="horz" pos="590"/>
        <p:guide orient="horz" pos="2268"/>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73" d="100"/>
          <a:sy n="73" d="100"/>
        </p:scale>
        <p:origin x="2852"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0C8C23B-861F-4F33-A1C3-EB842264AF48}"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D9612-F53E-5945-9C8E-1F92400E66B2}" type="datetimeFigureOut">
              <a:rPr kumimoji="1" lang="zh-CN" altLang="en-US" smtClean="0"/>
              <a:t>2025/9/17</a:t>
            </a:fld>
            <a:endParaRPr kumimoji="1" lang="zh-CN" altLang="en-US"/>
          </a:p>
        </p:txBody>
      </p:sp>
      <p:sp>
        <p:nvSpPr>
          <p:cNvPr id="4" name="幻灯片图像占位符 3"/>
          <p:cNvSpPr>
            <a:spLocks noGrp="1" noRot="1" noChangeAspect="1"/>
          </p:cNvSpPr>
          <p:nvPr>
            <p:ph type="sldImg" idx="2"/>
          </p:nvPr>
        </p:nvSpPr>
        <p:spPr>
          <a:xfrm>
            <a:off x="708025" y="1143000"/>
            <a:ext cx="544195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208A1-D38D-C548-96DE-88E99097BF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12</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13</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14</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150000"/>
              </a:lnSpc>
            </a:pPr>
            <a:endParaRPr lang="zh-CN" altLang="en-US" sz="1200" kern="100" dirty="0">
              <a:solidFill>
                <a:schemeClr val="tx1"/>
              </a:solidFill>
              <a:effectLst/>
              <a:latin typeface="+mn-lt"/>
              <a:ea typeface="+mn-ea"/>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16</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17</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18</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266700" algn="just" defTabSz="914400" rtl="0" eaLnBrk="1" fontAlgn="auto" latinLnBrk="0" hangingPunct="1">
              <a:lnSpc>
                <a:spcPct val="150000"/>
              </a:lnSpc>
              <a:spcBef>
                <a:spcPts val="0"/>
              </a:spcBef>
              <a:spcAft>
                <a:spcPts val="0"/>
              </a:spcAft>
              <a:buClrTx/>
              <a:buSzTx/>
              <a:buFontTx/>
              <a:buNone/>
              <a:defRPr/>
            </a:pPr>
            <a:endParaRPr lang="zh-CN" altLang="en-US" sz="1100" kern="100" dirty="0">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19</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FCSwinNet</a:t>
            </a:r>
            <a:r>
              <a:rPr lang="zh-CN" altLang="en-US" dirty="0"/>
              <a:t>分割性能的</a:t>
            </a:r>
            <a:r>
              <a:rPr lang="en-US" altLang="zh-CN" dirty="0" err="1"/>
              <a:t>mDice</a:t>
            </a:r>
            <a:r>
              <a:rPr lang="zh-CN" altLang="en-US" dirty="0"/>
              <a:t>达到最好</a:t>
            </a: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20</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21</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22</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30835">
              <a:lnSpc>
                <a:spcPct val="150000"/>
              </a:lnSpc>
              <a:spcAft>
                <a:spcPts val="0"/>
              </a:spcAft>
            </a:pPr>
            <a:endParaRPr lang="zh-CN" altLang="zh-CN" sz="1200" dirty="0">
              <a:latin typeface="宋体" pitchFamily="2" charset="-122"/>
              <a:cs typeface="宋体" pitchFamily="2" charset="-122"/>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23</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25</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26</a:t>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lnSpc>
                <a:spcPct val="200000"/>
              </a:lnSpc>
            </a:pPr>
            <a:endParaRPr lang="zh-CN" altLang="en-US" sz="1200" kern="100" dirty="0">
              <a:solidFill>
                <a:schemeClr val="tx1"/>
              </a:solidFill>
              <a:effectLst/>
              <a:latin typeface="+mn-lt"/>
              <a:ea typeface="+mn-ea"/>
              <a:cs typeface="Times New Roman" panose="02020503050405090304" pitchFamily="18" charset="0"/>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28</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endParaRPr lang="en-US" altLang="zh-CN"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4</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00" dirty="0">
              <a:solidFill>
                <a:schemeClr val="tx1"/>
              </a:solidFill>
              <a:effectLst/>
              <a:latin typeface="+mn-lt"/>
              <a:ea typeface="+mn-ea"/>
              <a:cs typeface="Times New Roman" panose="0202050305040509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kern="100" dirty="0">
              <a:solidFill>
                <a:schemeClr val="tx1"/>
              </a:solidFill>
              <a:effectLst/>
              <a:latin typeface="+mn-lt"/>
              <a:ea typeface="+mn-ea"/>
              <a:cs typeface="Times New Roman" panose="02020503050405090304" pitchFamily="18" charset="0"/>
            </a:endParaRPr>
          </a:p>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6</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7</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266700" algn="just">
              <a:lnSpc>
                <a:spcPct val="150000"/>
              </a:lnSpc>
              <a:spcBef>
                <a:spcPts val="0"/>
              </a:spcBef>
              <a:spcAft>
                <a:spcPts val="0"/>
              </a:spcAft>
            </a:pPr>
            <a:endParaRPr lang="zh-CN" altLang="zh-CN" sz="1200"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8</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9</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10</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en-US" altLang="zh-CN" dirty="0"/>
          </a:p>
        </p:txBody>
      </p:sp>
      <p:sp>
        <p:nvSpPr>
          <p:cNvPr id="4" name="灯片编号占位符 3"/>
          <p:cNvSpPr>
            <a:spLocks noGrp="1"/>
          </p:cNvSpPr>
          <p:nvPr>
            <p:ph type="sldNum" sz="quarter" idx="5"/>
          </p:nvPr>
        </p:nvSpPr>
        <p:spPr/>
        <p:txBody>
          <a:bodyPr/>
          <a:lstStyle/>
          <a:p>
            <a:fld id="{2B7208A1-D38D-C548-96DE-88E99097BFF9}" type="slidenum">
              <a:rPr kumimoji="1" lang="zh-CN" altLang="en-US" smtClean="0"/>
              <a:t>11</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t="1" r="64306" b="-9798"/>
          <a:stretch>
            <a:fillRect/>
          </a:stretch>
        </p:blipFill>
        <p:spPr>
          <a:xfrm>
            <a:off x="8472776" y="99453"/>
            <a:ext cx="671224" cy="666524"/>
          </a:xfrm>
          <a:prstGeom prst="rect">
            <a:avLst/>
          </a:prstGeom>
        </p:spPr>
      </p:pic>
      <p:pic>
        <p:nvPicPr>
          <p:cNvPr id="18" name="图片 17"/>
          <p:cNvPicPr>
            <a:picLocks noChangeAspect="1"/>
          </p:cNvPicPr>
          <p:nvPr userDrawn="1"/>
        </p:nvPicPr>
        <p:blipFill>
          <a:blip r:embed="rId3"/>
          <a:stretch>
            <a:fillRect/>
          </a:stretch>
        </p:blipFill>
        <p:spPr>
          <a:xfrm flipV="1">
            <a:off x="57148" y="520081"/>
            <a:ext cx="6997702" cy="10677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6042"/>
            <a:ext cx="7886700" cy="100215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80206"/>
            <a:ext cx="7886700" cy="328969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628650" y="276042"/>
            <a:ext cx="7886700" cy="10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noChangeArrowheads="1"/>
          </p:cNvSpPr>
          <p:nvPr>
            <p:ph type="body" idx="9"/>
          </p:nvPr>
        </p:nvSpPr>
        <p:spPr bwMode="auto">
          <a:xfrm>
            <a:off x="628650" y="1380206"/>
            <a:ext cx="7886700" cy="3289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52" r:id="rId1"/>
  </p:sldLayoutIdLst>
  <p:transition spd="slow">
    <p:wipe/>
  </p:transition>
  <p:hf sldNum="0" hdr="0" ftr="0" dt="0"/>
  <p:txStyles>
    <p:titleStyle>
      <a:lvl1pPr algn="l"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itchFamily="2" charset="-122"/>
        </a:defRPr>
      </a:lvl2pPr>
      <a:lvl3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itchFamily="2" charset="-122"/>
        </a:defRPr>
      </a:lvl3pPr>
      <a:lvl4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itchFamily="2" charset="-122"/>
        </a:defRPr>
      </a:lvl4pPr>
      <a:lvl5pPr algn="l" rtl="0" eaLnBrk="0" fontAlgn="base" hangingPunct="0">
        <a:lnSpc>
          <a:spcPct val="90000"/>
        </a:lnSpc>
        <a:spcBef>
          <a:spcPct val="0"/>
        </a:spcBef>
        <a:spcAft>
          <a:spcPct val="0"/>
        </a:spcAft>
        <a:defRPr sz="3300">
          <a:solidFill>
            <a:schemeClr val="tx1"/>
          </a:solidFill>
          <a:latin typeface="Calibri Light" panose="020F0302020204030204" pitchFamily="34" charset="0"/>
          <a:ea typeface="宋体" pitchFamily="2" charset="-122"/>
        </a:defRPr>
      </a:lvl5pPr>
      <a:lvl6pPr marL="342900" algn="l" rtl="0" fontAlgn="base">
        <a:lnSpc>
          <a:spcPct val="90000"/>
        </a:lnSpc>
        <a:spcBef>
          <a:spcPct val="0"/>
        </a:spcBef>
        <a:spcAft>
          <a:spcPct val="0"/>
        </a:spcAft>
        <a:defRPr sz="3300">
          <a:solidFill>
            <a:schemeClr val="tx1"/>
          </a:solidFill>
          <a:latin typeface="Calibri Light" panose="020F0302020204030204" pitchFamily="34" charset="0"/>
          <a:ea typeface="宋体" pitchFamily="2" charset="-122"/>
        </a:defRPr>
      </a:lvl6pPr>
      <a:lvl7pPr marL="685800" algn="l" rtl="0" fontAlgn="base">
        <a:lnSpc>
          <a:spcPct val="90000"/>
        </a:lnSpc>
        <a:spcBef>
          <a:spcPct val="0"/>
        </a:spcBef>
        <a:spcAft>
          <a:spcPct val="0"/>
        </a:spcAft>
        <a:defRPr sz="3300">
          <a:solidFill>
            <a:schemeClr val="tx1"/>
          </a:solidFill>
          <a:latin typeface="Calibri Light" panose="020F0302020204030204" pitchFamily="34" charset="0"/>
          <a:ea typeface="宋体" pitchFamily="2" charset="-122"/>
        </a:defRPr>
      </a:lvl7pPr>
      <a:lvl8pPr marL="1028700" algn="l" rtl="0" fontAlgn="base">
        <a:lnSpc>
          <a:spcPct val="90000"/>
        </a:lnSpc>
        <a:spcBef>
          <a:spcPct val="0"/>
        </a:spcBef>
        <a:spcAft>
          <a:spcPct val="0"/>
        </a:spcAft>
        <a:defRPr sz="3300">
          <a:solidFill>
            <a:schemeClr val="tx1"/>
          </a:solidFill>
          <a:latin typeface="Calibri Light" panose="020F0302020204030204" pitchFamily="34" charset="0"/>
          <a:ea typeface="宋体" pitchFamily="2" charset="-122"/>
        </a:defRPr>
      </a:lvl8pPr>
      <a:lvl9pPr marL="1371600" algn="l" rtl="0" fontAlgn="base">
        <a:lnSpc>
          <a:spcPct val="90000"/>
        </a:lnSpc>
        <a:spcBef>
          <a:spcPct val="0"/>
        </a:spcBef>
        <a:spcAft>
          <a:spcPct val="0"/>
        </a:spcAft>
        <a:defRPr sz="3300">
          <a:solidFill>
            <a:schemeClr val="tx1"/>
          </a:solidFill>
          <a:latin typeface="Calibri Light" panose="020F0302020204030204" pitchFamily="34" charset="0"/>
          <a:ea typeface="宋体" pitchFamily="2" charset="-122"/>
        </a:defRPr>
      </a:lvl9pPr>
    </p:titleStyle>
    <p:bodyStyle>
      <a:lvl1pPr marL="171450" indent="-171450" algn="l" rtl="0" eaLnBrk="0" fontAlgn="base" hangingPunct="0">
        <a:lnSpc>
          <a:spcPct val="90000"/>
        </a:lnSpc>
        <a:spcBef>
          <a:spcPts val="750"/>
        </a:spcBef>
        <a:spcAft>
          <a:spcPct val="0"/>
        </a:spcAft>
        <a:buFont typeface="Arial" panose="020B0604020202090204" pitchFamily="34" charset="0"/>
        <a:buChar char="•"/>
        <a:defRPr sz="2100" kern="1200">
          <a:solidFill>
            <a:schemeClr val="tx1"/>
          </a:solidFill>
          <a:latin typeface="+mn-lt"/>
          <a:ea typeface="+mn-ea"/>
          <a:cs typeface="+mn-cs"/>
        </a:defRPr>
      </a:lvl1pPr>
      <a:lvl2pPr marL="514350" indent="-171450" algn="l" rtl="0" eaLnBrk="0" fontAlgn="base" hangingPunct="0">
        <a:lnSpc>
          <a:spcPct val="90000"/>
        </a:lnSpc>
        <a:spcBef>
          <a:spcPts val="375"/>
        </a:spcBef>
        <a:spcAft>
          <a:spcPct val="0"/>
        </a:spcAft>
        <a:buFont typeface="Arial" panose="020B0604020202090204" pitchFamily="34" charset="0"/>
        <a:buChar char="•"/>
        <a:defRPr sz="1800" kern="1200">
          <a:solidFill>
            <a:schemeClr val="tx1"/>
          </a:solidFill>
          <a:latin typeface="+mn-lt"/>
          <a:ea typeface="+mn-ea"/>
          <a:cs typeface="+mn-cs"/>
        </a:defRPr>
      </a:lvl2pPr>
      <a:lvl3pPr marL="857250" indent="-171450" algn="l" rtl="0" eaLnBrk="0" fontAlgn="base" hangingPunct="0">
        <a:lnSpc>
          <a:spcPct val="90000"/>
        </a:lnSpc>
        <a:spcBef>
          <a:spcPts val="375"/>
        </a:spcBef>
        <a:spcAft>
          <a:spcPct val="0"/>
        </a:spcAft>
        <a:buFont typeface="Arial" panose="020B0604020202090204" pitchFamily="34" charset="0"/>
        <a:buChar char="•"/>
        <a:defRPr sz="1500" kern="1200">
          <a:solidFill>
            <a:schemeClr val="tx1"/>
          </a:solidFill>
          <a:latin typeface="+mn-lt"/>
          <a:ea typeface="+mn-ea"/>
          <a:cs typeface="+mn-cs"/>
        </a:defRPr>
      </a:lvl3pPr>
      <a:lvl4pPr marL="1200150" indent="-171450" algn="l" rtl="0" eaLnBrk="0" fontAlgn="base" hangingPunct="0">
        <a:lnSpc>
          <a:spcPct val="90000"/>
        </a:lnSpc>
        <a:spcBef>
          <a:spcPts val="375"/>
        </a:spcBef>
        <a:spcAft>
          <a:spcPct val="0"/>
        </a:spcAft>
        <a:buFont typeface="Arial" panose="020B0604020202090204" pitchFamily="34" charset="0"/>
        <a:buChar char="•"/>
        <a:defRPr sz="1500" kern="1200">
          <a:solidFill>
            <a:schemeClr val="tx1"/>
          </a:solidFill>
          <a:latin typeface="+mn-lt"/>
          <a:ea typeface="+mn-ea"/>
          <a:cs typeface="+mn-cs"/>
        </a:defRPr>
      </a:lvl4pPr>
      <a:lvl5pPr marL="1543050" indent="-171450" algn="l" rtl="0" eaLnBrk="0" fontAlgn="base" hangingPunct="0">
        <a:lnSpc>
          <a:spcPct val="90000"/>
        </a:lnSpc>
        <a:spcBef>
          <a:spcPts val="375"/>
        </a:spcBef>
        <a:spcAft>
          <a:spcPct val="0"/>
        </a:spcAft>
        <a:buFont typeface="Arial" panose="020B060402020209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tiff"/><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1" y="5001022"/>
            <a:ext cx="4261247" cy="163115"/>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Calibri"/>
              <a:ea typeface="宋体" pitchFamily="2" charset="-122"/>
            </a:endParaRPr>
          </a:p>
        </p:txBody>
      </p:sp>
      <p:sp>
        <p:nvSpPr>
          <p:cNvPr id="16" name="任意多边形 15"/>
          <p:cNvSpPr/>
          <p:nvPr/>
        </p:nvSpPr>
        <p:spPr>
          <a:xfrm>
            <a:off x="1" y="4935537"/>
            <a:ext cx="2412206" cy="762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Calibri"/>
              <a:ea typeface="宋体" pitchFamily="2" charset="-122"/>
            </a:endParaRPr>
          </a:p>
        </p:txBody>
      </p:sp>
      <p:grpSp>
        <p:nvGrpSpPr>
          <p:cNvPr id="4" name="组合 2"/>
          <p:cNvGrpSpPr/>
          <p:nvPr/>
        </p:nvGrpSpPr>
        <p:grpSpPr bwMode="auto">
          <a:xfrm>
            <a:off x="231502" y="1848608"/>
            <a:ext cx="7344048" cy="1866993"/>
            <a:chOff x="212799" y="1799784"/>
            <a:chExt cx="9791789" cy="3105083"/>
          </a:xfrm>
        </p:grpSpPr>
        <p:sp>
          <p:nvSpPr>
            <p:cNvPr id="12294" name="文本框 12"/>
            <p:cNvSpPr txBox="1">
              <a:spLocks noChangeArrowheads="1"/>
            </p:cNvSpPr>
            <p:nvPr/>
          </p:nvSpPr>
          <p:spPr bwMode="auto">
            <a:xfrm>
              <a:off x="212799" y="1799784"/>
              <a:ext cx="9791789" cy="179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defTabSz="685800" eaLnBrk="1" fontAlgn="base" hangingPunct="1">
                <a:spcBef>
                  <a:spcPct val="0"/>
                </a:spcBef>
                <a:spcAft>
                  <a:spcPct val="0"/>
                </a:spcAft>
              </a:pPr>
              <a:r>
                <a:rPr lang="zh-CN" altLang="en-US" sz="3200" dirty="0">
                  <a:solidFill>
                    <a:srgbClr val="CA0810"/>
                  </a:solidFill>
                  <a:latin typeface="微软雅黑" panose="020B0503020204020204" pitchFamily="34" charset="-122"/>
                  <a:ea typeface="微软雅黑" panose="020B0503020204020204" pitchFamily="34" charset="-122"/>
                </a:rPr>
                <a:t>基于</a:t>
              </a:r>
              <a:endParaRPr lang="en-US" altLang="zh-CN" sz="3200" dirty="0">
                <a:solidFill>
                  <a:srgbClr val="CA0810"/>
                </a:solidFill>
                <a:latin typeface="微软雅黑" panose="020B0503020204020204" pitchFamily="34" charset="-122"/>
                <a:ea typeface="微软雅黑" panose="020B0503020204020204" pitchFamily="34" charset="-122"/>
              </a:endParaRPr>
            </a:p>
            <a:p>
              <a:pPr defTabSz="685800" eaLnBrk="1" fontAlgn="base" hangingPunct="1">
                <a:spcBef>
                  <a:spcPct val="0"/>
                </a:spcBef>
                <a:spcAft>
                  <a:spcPct val="0"/>
                </a:spcAft>
              </a:pPr>
              <a:r>
                <a:rPr lang="zh-CN" altLang="en-US" sz="3200" dirty="0">
                  <a:solidFill>
                    <a:srgbClr val="CA0810"/>
                  </a:solidFill>
                  <a:latin typeface="微软雅黑" panose="020B0503020204020204" pitchFamily="34" charset="-122"/>
                  <a:ea typeface="微软雅黑" panose="020B0503020204020204" pitchFamily="34" charset="-122"/>
                </a:rPr>
                <a:t>轻量化网络的颈动脉超声分割方法研究 </a:t>
              </a:r>
            </a:p>
          </p:txBody>
        </p:sp>
        <p:sp>
          <p:nvSpPr>
            <p:cNvPr id="19" name="矩形 33"/>
            <p:cNvSpPr>
              <a:spLocks noChangeArrowheads="1"/>
            </p:cNvSpPr>
            <p:nvPr/>
          </p:nvSpPr>
          <p:spPr bwMode="auto">
            <a:xfrm>
              <a:off x="2268771" y="3983487"/>
              <a:ext cx="7261697" cy="921380"/>
            </a:xfrm>
            <a:prstGeom prst="rect">
              <a:avLst/>
            </a:prstGeom>
            <a:noFill/>
            <a:ln>
              <a:noFill/>
            </a:ln>
          </p:spPr>
          <p:txBody>
            <a:bodyPr wrap="square" lIns="0" tIns="0" rIns="0" bIns="0">
              <a:spAutoFit/>
            </a:bodyPr>
            <a:lstStyle>
              <a:lvl1pPr defTabSz="1216025">
                <a:defRPr>
                  <a:solidFill>
                    <a:schemeClr val="tx1"/>
                  </a:solidFill>
                  <a:latin typeface="Calibri" panose="020F0502020204030204" pitchFamily="34" charset="0"/>
                  <a:ea typeface="宋体" pitchFamily="2" charset="-122"/>
                </a:defRPr>
              </a:lvl1pPr>
              <a:lvl2pPr marL="742950" indent="-285750" defTabSz="1216025">
                <a:defRPr>
                  <a:solidFill>
                    <a:schemeClr val="tx1"/>
                  </a:solidFill>
                  <a:latin typeface="Calibri" panose="020F0502020204030204" pitchFamily="34" charset="0"/>
                  <a:ea typeface="宋体" pitchFamily="2" charset="-122"/>
                </a:defRPr>
              </a:lvl2pPr>
              <a:lvl3pPr marL="1143000" indent="-228600" defTabSz="1216025">
                <a:defRPr>
                  <a:solidFill>
                    <a:schemeClr val="tx1"/>
                  </a:solidFill>
                  <a:latin typeface="Calibri" panose="020F0502020204030204" pitchFamily="34" charset="0"/>
                  <a:ea typeface="宋体" pitchFamily="2" charset="-122"/>
                </a:defRPr>
              </a:lvl3pPr>
              <a:lvl4pPr marL="1600200" indent="-228600" defTabSz="1216025">
                <a:defRPr>
                  <a:solidFill>
                    <a:schemeClr val="tx1"/>
                  </a:solidFill>
                  <a:latin typeface="Calibri" panose="020F0502020204030204" pitchFamily="34" charset="0"/>
                  <a:ea typeface="宋体" pitchFamily="2" charset="-122"/>
                </a:defRPr>
              </a:lvl4pPr>
              <a:lvl5pPr marL="2057400" indent="-228600" defTabSz="1216025">
                <a:defRPr>
                  <a:solidFill>
                    <a:schemeClr val="tx1"/>
                  </a:solidFill>
                  <a:latin typeface="Calibri" panose="020F0502020204030204" pitchFamily="34" charset="0"/>
                  <a:ea typeface="宋体"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itchFamily="2" charset="-122"/>
                </a:defRPr>
              </a:lvl9pPr>
            </a:lstStyle>
            <a:p>
              <a:pPr algn="r" defTabSz="911860">
                <a:spcBef>
                  <a:spcPct val="20000"/>
                </a:spcBef>
                <a:defRPr/>
              </a:pPr>
              <a:r>
                <a:rPr lang="en-GB" altLang="zh-CN" sz="1800" dirty="0">
                  <a:cs typeface="Arial" panose="020B0604020202090204" pitchFamily="34" charset="0"/>
                </a:rPr>
                <a:t>Research on carotid ultrasound segmentation method based on lightweight network</a:t>
              </a:r>
              <a:endParaRPr lang="en-US" altLang="zh-CN" sz="1800" dirty="0">
                <a:solidFill>
                  <a:prstClr val="black">
                    <a:lumMod val="65000"/>
                    <a:lumOff val="35000"/>
                  </a:prstClr>
                </a:solidFill>
                <a:latin typeface="微软雅黑" panose="020B0503020204020204" pitchFamily="34" charset="-122"/>
                <a:ea typeface="微软雅黑" panose="020B0503020204020204" pitchFamily="34" charset="-122"/>
                <a:sym typeface="Arial" panose="020B0604020202090204" pitchFamily="34"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80" y="173037"/>
            <a:ext cx="2479460" cy="800411"/>
          </a:xfrm>
          <a:prstGeom prst="rect">
            <a:avLst/>
          </a:prstGeom>
        </p:spPr>
      </p:pic>
      <p:grpSp>
        <p:nvGrpSpPr>
          <p:cNvPr id="12" name="组合 11"/>
          <p:cNvGrpSpPr/>
          <p:nvPr/>
        </p:nvGrpSpPr>
        <p:grpSpPr>
          <a:xfrm rot="10800000" flipV="1">
            <a:off x="5832472" y="-600"/>
            <a:ext cx="3311528" cy="5164737"/>
            <a:chOff x="-1" y="-21236"/>
            <a:chExt cx="3311528" cy="5164737"/>
          </a:xfrm>
          <a:solidFill>
            <a:srgbClr val="C00000"/>
          </a:solidFill>
        </p:grpSpPr>
        <p:sp>
          <p:nvSpPr>
            <p:cNvPr id="13" name="Freeform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250" fill="hold"/>
                                        <p:tgtEl>
                                          <p:spTgt spid="16"/>
                                        </p:tgtEl>
                                        <p:attrNameLst>
                                          <p:attrName>ppt_x</p:attrName>
                                        </p:attrNameLst>
                                      </p:cBhvr>
                                      <p:tavLst>
                                        <p:tav tm="0">
                                          <p:val>
                                            <p:strVal val="0-#ppt_w/2"/>
                                          </p:val>
                                        </p:tav>
                                        <p:tav tm="100000">
                                          <p:val>
                                            <p:strVal val="#ppt_x"/>
                                          </p:val>
                                        </p:tav>
                                      </p:tavLst>
                                    </p:anim>
                                    <p:anim calcmode="lin" valueType="num">
                                      <p:cBhvr additive="base">
                                        <p:cTn id="13" dur="250" fill="hold"/>
                                        <p:tgtEl>
                                          <p:spTgt spid="1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250" fill="hold"/>
                                        <p:tgtEl>
                                          <p:spTgt spid="18"/>
                                        </p:tgtEl>
                                        <p:attrNameLst>
                                          <p:attrName>ppt_x</p:attrName>
                                        </p:attrNameLst>
                                      </p:cBhvr>
                                      <p:tavLst>
                                        <p:tav tm="0">
                                          <p:val>
                                            <p:strVal val="0-#ppt_w/2"/>
                                          </p:val>
                                        </p:tav>
                                        <p:tav tm="100000">
                                          <p:val>
                                            <p:strVal val="#ppt_x"/>
                                          </p:val>
                                        </p:tav>
                                      </p:tavLst>
                                    </p:anim>
                                    <p:anim calcmode="lin" valueType="num">
                                      <p:cBhvr additive="base">
                                        <p:cTn id="18"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94596" y="958297"/>
            <a:ext cx="5115137" cy="738664"/>
          </a:xfrm>
          <a:prstGeom prst="rect">
            <a:avLst/>
          </a:prstGeom>
          <a:noFill/>
        </p:spPr>
        <p:txBody>
          <a:bodyPr wrap="square">
            <a:spAutoFit/>
          </a:bodyPr>
          <a:lstStyle/>
          <a:p>
            <a:pPr indent="266700" algn="just"/>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解码器模块</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跳跃融合</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上采样</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通道压缩</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特征提取</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逐点卷积</a:t>
            </a:r>
          </a:p>
        </p:txBody>
      </p:sp>
      <p:pic>
        <p:nvPicPr>
          <p:cNvPr id="7" name="图片 6"/>
          <p:cNvPicPr/>
          <p:nvPr/>
        </p:nvPicPr>
        <p:blipFill>
          <a:blip r:embed="rId3"/>
          <a:stretch>
            <a:fillRect/>
          </a:stretch>
        </p:blipFill>
        <p:spPr>
          <a:xfrm>
            <a:off x="323850" y="2026184"/>
            <a:ext cx="8420100" cy="2666466"/>
          </a:xfrm>
          <a:prstGeom prst="rect">
            <a:avLst/>
          </a:prstGeom>
        </p:spPr>
      </p:pic>
      <p:sp>
        <p:nvSpPr>
          <p:cNvPr id="3" name="文本框 2"/>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842923" y="3120473"/>
            <a:ext cx="2547054" cy="1791754"/>
          </a:xfrm>
          <a:prstGeom prst="rect">
            <a:avLst/>
          </a:prstGeom>
        </p:spPr>
      </p:pic>
      <p:pic>
        <p:nvPicPr>
          <p:cNvPr id="4" name="图片 3"/>
          <p:cNvPicPr>
            <a:picLocks noChangeAspect="1"/>
          </p:cNvPicPr>
          <p:nvPr/>
        </p:nvPicPr>
        <p:blipFill>
          <a:blip r:embed="rId4"/>
          <a:stretch>
            <a:fillRect/>
          </a:stretch>
        </p:blipFill>
        <p:spPr>
          <a:xfrm>
            <a:off x="106799" y="3120473"/>
            <a:ext cx="2419668" cy="1763244"/>
          </a:xfrm>
          <a:prstGeom prst="rect">
            <a:avLst/>
          </a:prstGeom>
        </p:spPr>
      </p:pic>
      <p:pic>
        <p:nvPicPr>
          <p:cNvPr id="5" name="图片 4"/>
          <p:cNvPicPr>
            <a:picLocks noChangeAspect="1"/>
          </p:cNvPicPr>
          <p:nvPr/>
        </p:nvPicPr>
        <p:blipFill>
          <a:blip r:embed="rId5"/>
          <a:stretch>
            <a:fillRect/>
          </a:stretch>
        </p:blipFill>
        <p:spPr>
          <a:xfrm>
            <a:off x="2779173" y="740567"/>
            <a:ext cx="2547054" cy="1807016"/>
          </a:xfrm>
          <a:prstGeom prst="rect">
            <a:avLst/>
          </a:prstGeom>
        </p:spPr>
      </p:pic>
      <p:pic>
        <p:nvPicPr>
          <p:cNvPr id="7" name="图片 6"/>
          <p:cNvPicPr>
            <a:picLocks noChangeAspect="1"/>
          </p:cNvPicPr>
          <p:nvPr/>
        </p:nvPicPr>
        <p:blipFill>
          <a:blip r:embed="rId6"/>
          <a:stretch>
            <a:fillRect/>
          </a:stretch>
        </p:blipFill>
        <p:spPr>
          <a:xfrm>
            <a:off x="106799" y="740567"/>
            <a:ext cx="2409354" cy="1807016"/>
          </a:xfrm>
          <a:prstGeom prst="rect">
            <a:avLst/>
          </a:prstGeom>
        </p:spPr>
      </p:pic>
      <p:pic>
        <p:nvPicPr>
          <p:cNvPr id="2" name="图片 1"/>
          <p:cNvPicPr>
            <a:picLocks noChangeAspect="1"/>
          </p:cNvPicPr>
          <p:nvPr/>
        </p:nvPicPr>
        <p:blipFill rotWithShape="1">
          <a:blip r:embed="rId7"/>
          <a:srcRect l="1564" t="2258" r="1562" b="2507"/>
          <a:stretch>
            <a:fillRect/>
          </a:stretch>
        </p:blipFill>
        <p:spPr>
          <a:xfrm>
            <a:off x="5718200" y="740565"/>
            <a:ext cx="2545689" cy="1807017"/>
          </a:xfrm>
          <a:prstGeom prst="rect">
            <a:avLst/>
          </a:prstGeom>
        </p:spPr>
      </p:pic>
      <p:pic>
        <p:nvPicPr>
          <p:cNvPr id="8" name="图片 7"/>
          <p:cNvPicPr>
            <a:picLocks noChangeAspect="1"/>
          </p:cNvPicPr>
          <p:nvPr/>
        </p:nvPicPr>
        <p:blipFill>
          <a:blip r:embed="rId8"/>
          <a:stretch>
            <a:fillRect/>
          </a:stretch>
        </p:blipFill>
        <p:spPr>
          <a:xfrm>
            <a:off x="5706433" y="3120473"/>
            <a:ext cx="2569221" cy="1807016"/>
          </a:xfrm>
          <a:prstGeom prst="rect">
            <a:avLst/>
          </a:prstGeom>
        </p:spPr>
      </p:pic>
      <p:sp>
        <p:nvSpPr>
          <p:cNvPr id="10" name="矩形 9"/>
          <p:cNvSpPr/>
          <p:nvPr/>
        </p:nvSpPr>
        <p:spPr>
          <a:xfrm>
            <a:off x="592682" y="2566807"/>
            <a:ext cx="1620957" cy="307777"/>
          </a:xfrm>
          <a:prstGeom prst="rect">
            <a:avLst/>
          </a:prstGeom>
        </p:spPr>
        <p:txBody>
          <a:bodyPr wrap="none">
            <a:spAutoFit/>
          </a:body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横切超声原始图像</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2" name="矩形 11"/>
          <p:cNvSpPr/>
          <p:nvPr/>
        </p:nvSpPr>
        <p:spPr>
          <a:xfrm>
            <a:off x="500997" y="4830462"/>
            <a:ext cx="1620957" cy="307777"/>
          </a:xfrm>
          <a:prstGeom prst="rect">
            <a:avLst/>
          </a:prstGeom>
        </p:spPr>
        <p:txBody>
          <a:bodyPr wrap="none">
            <a:spAutoFit/>
          </a:body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纵切超声原始图像</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3" name="矩形 12"/>
          <p:cNvSpPr/>
          <p:nvPr/>
        </p:nvSpPr>
        <p:spPr>
          <a:xfrm>
            <a:off x="3483240" y="2555202"/>
            <a:ext cx="1261884" cy="307777"/>
          </a:xfrm>
          <a:prstGeom prst="rect">
            <a:avLst/>
          </a:prstGeom>
        </p:spPr>
        <p:txBody>
          <a:bodyPr wrap="none">
            <a:spAutoFit/>
          </a:bodyPr>
          <a:ls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横切管腔标注</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4" name="矩形 13"/>
          <p:cNvSpPr/>
          <p:nvPr/>
        </p:nvSpPr>
        <p:spPr>
          <a:xfrm>
            <a:off x="6179033" y="2566806"/>
            <a:ext cx="1311578" cy="307777"/>
          </a:xfrm>
          <a:prstGeom prst="rect">
            <a:avLst/>
          </a:prstGeom>
        </p:spPr>
        <p:txBody>
          <a:bodyPr wrap="none">
            <a:spAutoFit/>
          </a:bodyPr>
          <a:ls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横切斑块标注</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5" name="矩形 14"/>
          <p:cNvSpPr/>
          <p:nvPr/>
        </p:nvSpPr>
        <p:spPr>
          <a:xfrm>
            <a:off x="3310116" y="4872113"/>
            <a:ext cx="1435008" cy="307777"/>
          </a:xfrm>
          <a:prstGeom prst="rect">
            <a:avLst/>
          </a:prstGeom>
        </p:spPr>
        <p:txBody>
          <a:bodyPr wrap="none">
            <a:spAutoFit/>
          </a:bodyPr>
          <a:ls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纵切内中膜标注</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6" name="矩形 15"/>
          <p:cNvSpPr/>
          <p:nvPr/>
        </p:nvSpPr>
        <p:spPr>
          <a:xfrm>
            <a:off x="6483495" y="4883717"/>
            <a:ext cx="1311578" cy="307777"/>
          </a:xfrm>
          <a:prstGeom prst="rect">
            <a:avLst/>
          </a:prstGeom>
        </p:spPr>
        <p:txBody>
          <a:bodyPr wrap="none">
            <a:spAutoFit/>
          </a:bodyPr>
          <a:lstStyle>
            <a:defPPr>
              <a:defRPr lang="zh-CN"/>
            </a:defPPr>
            <a:lvl1pPr marL="0" algn="l" defTabSz="687705" rtl="0" eaLnBrk="1" latinLnBrk="0" hangingPunct="1">
              <a:defRPr sz="1355" kern="1200">
                <a:solidFill>
                  <a:schemeClr val="tx1"/>
                </a:solidFill>
                <a:latin typeface="+mn-lt"/>
                <a:ea typeface="+mn-ea"/>
                <a:cs typeface="+mn-cs"/>
              </a:defRPr>
            </a:lvl1pPr>
            <a:lvl2pPr marL="344170" algn="l" defTabSz="687705" rtl="0" eaLnBrk="1" latinLnBrk="0" hangingPunct="1">
              <a:defRPr sz="1355" kern="1200">
                <a:solidFill>
                  <a:schemeClr val="tx1"/>
                </a:solidFill>
                <a:latin typeface="+mn-lt"/>
                <a:ea typeface="+mn-ea"/>
                <a:cs typeface="+mn-cs"/>
              </a:defRPr>
            </a:lvl2pPr>
            <a:lvl3pPr marL="687705" algn="l" defTabSz="687705" rtl="0" eaLnBrk="1" latinLnBrk="0" hangingPunct="1">
              <a:defRPr sz="1355" kern="1200">
                <a:solidFill>
                  <a:schemeClr val="tx1"/>
                </a:solidFill>
                <a:latin typeface="+mn-lt"/>
                <a:ea typeface="+mn-ea"/>
                <a:cs typeface="+mn-cs"/>
              </a:defRPr>
            </a:lvl3pPr>
            <a:lvl4pPr marL="1031875" algn="l" defTabSz="687705" rtl="0" eaLnBrk="1" latinLnBrk="0" hangingPunct="1">
              <a:defRPr sz="1355" kern="1200">
                <a:solidFill>
                  <a:schemeClr val="tx1"/>
                </a:solidFill>
                <a:latin typeface="+mn-lt"/>
                <a:ea typeface="+mn-ea"/>
                <a:cs typeface="+mn-cs"/>
              </a:defRPr>
            </a:lvl4pPr>
            <a:lvl5pPr marL="1375410" algn="l" defTabSz="687705" rtl="0" eaLnBrk="1" latinLnBrk="0" hangingPunct="1">
              <a:defRPr sz="1355" kern="1200">
                <a:solidFill>
                  <a:schemeClr val="tx1"/>
                </a:solidFill>
                <a:latin typeface="+mn-lt"/>
                <a:ea typeface="+mn-ea"/>
                <a:cs typeface="+mn-cs"/>
              </a:defRPr>
            </a:lvl5pPr>
            <a:lvl6pPr marL="1719580" algn="l" defTabSz="687705" rtl="0" eaLnBrk="1" latinLnBrk="0" hangingPunct="1">
              <a:defRPr sz="1355" kern="1200">
                <a:solidFill>
                  <a:schemeClr val="tx1"/>
                </a:solidFill>
                <a:latin typeface="+mn-lt"/>
                <a:ea typeface="+mn-ea"/>
                <a:cs typeface="+mn-cs"/>
              </a:defRPr>
            </a:lvl6pPr>
            <a:lvl7pPr marL="2063115" algn="l" defTabSz="687705" rtl="0" eaLnBrk="1" latinLnBrk="0" hangingPunct="1">
              <a:defRPr sz="1355" kern="1200">
                <a:solidFill>
                  <a:schemeClr val="tx1"/>
                </a:solidFill>
                <a:latin typeface="+mn-lt"/>
                <a:ea typeface="+mn-ea"/>
                <a:cs typeface="+mn-cs"/>
              </a:defRPr>
            </a:lvl7pPr>
            <a:lvl8pPr marL="2407285" algn="l" defTabSz="687705" rtl="0" eaLnBrk="1" latinLnBrk="0" hangingPunct="1">
              <a:defRPr sz="1355" kern="1200">
                <a:solidFill>
                  <a:schemeClr val="tx1"/>
                </a:solidFill>
                <a:latin typeface="+mn-lt"/>
                <a:ea typeface="+mn-ea"/>
                <a:cs typeface="+mn-cs"/>
              </a:defRPr>
            </a:lvl8pPr>
            <a:lvl9pPr marL="2750820" algn="l" defTabSz="687705" rtl="0" eaLnBrk="1" latinLnBrk="0" hangingPunct="1">
              <a:defRPr sz="1355" kern="1200">
                <a:solidFill>
                  <a:schemeClr val="tx1"/>
                </a:solidFill>
                <a:latin typeface="+mn-lt"/>
                <a:ea typeface="+mn-ea"/>
                <a:cs typeface="+mn-cs"/>
              </a:defRPr>
            </a:lvl9pPr>
          </a:lstStyle>
          <a:p>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纵切斑块标注</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17" name="文本框 16"/>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52189" y="812761"/>
            <a:ext cx="7235514" cy="338554"/>
          </a:xfrm>
          <a:prstGeom prst="rect">
            <a:avLst/>
          </a:prstGeom>
          <a:noFill/>
        </p:spPr>
        <p:txBody>
          <a:bodyPr wrap="square">
            <a:spAutoFit/>
          </a:bodyPr>
          <a:lstStyle>
            <a:defPPr>
              <a:defRPr lang="zh-CN"/>
            </a:defPPr>
            <a:lvl1pPr indent="266700" algn="just">
              <a:defRPr sz="1800" kern="100">
                <a:ea typeface="宋体" pitchFamily="2" charset="-122"/>
                <a:cs typeface="Times New Roman" panose="02020503050405090304" pitchFamily="18" charset="0"/>
              </a:defRPr>
            </a:lvl1pPr>
          </a:lstStyle>
          <a:p>
            <a:r>
              <a:rPr lang="zh-CN" altLang="zh-CN" sz="1600" b="1" dirty="0">
                <a:latin typeface="微软雅黑" panose="020B0503020204020204" pitchFamily="34" charset="-122"/>
                <a:ea typeface="微软雅黑" panose="020B0503020204020204" pitchFamily="34" charset="-122"/>
              </a:rPr>
              <a:t>模型分割</a:t>
            </a:r>
            <a:r>
              <a:rPr lang="zh-CN" altLang="en-US" sz="1600" b="1" dirty="0">
                <a:latin typeface="微软雅黑" panose="020B0503020204020204" pitchFamily="34" charset="-122"/>
                <a:ea typeface="微软雅黑" panose="020B0503020204020204" pitchFamily="34" charset="-122"/>
              </a:rPr>
              <a:t>实验</a:t>
            </a:r>
            <a:r>
              <a:rPr lang="zh-CN" altLang="zh-CN" sz="1600" b="1" dirty="0">
                <a:latin typeface="微软雅黑" panose="020B0503020204020204" pitchFamily="34" charset="-122"/>
                <a:ea typeface="微软雅黑" panose="020B0503020204020204" pitchFamily="34" charset="-122"/>
              </a:rPr>
              <a:t>结果</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445127" y="1539490"/>
              <a:ext cx="8003325" cy="2687240"/>
            </p:xfrm>
            <a:graphic>
              <a:graphicData uri="http://schemas.openxmlformats.org/drawingml/2006/table">
                <a:tbl>
                  <a:tblPr firstRow="1" firstCol="1" bandRow="1">
                    <a:tableStyleId>{5FD0F851-EC5A-4D38-B0AD-8093EC10F338}</a:tableStyleId>
                  </a:tblPr>
                  <a:tblGrid>
                    <a:gridCol w="1616283">
                      <a:extLst>
                        <a:ext uri="{9D8B030D-6E8A-4147-A177-3AD203B41FA5}">
                          <a16:colId xmlns:a16="http://schemas.microsoft.com/office/drawing/2014/main" val="20000"/>
                        </a:ext>
                      </a:extLst>
                    </a:gridCol>
                    <a:gridCol w="798490">
                      <a:extLst>
                        <a:ext uri="{9D8B030D-6E8A-4147-A177-3AD203B41FA5}">
                          <a16:colId xmlns:a16="http://schemas.microsoft.com/office/drawing/2014/main" val="20001"/>
                        </a:ext>
                      </a:extLst>
                    </a:gridCol>
                    <a:gridCol w="797612">
                      <a:extLst>
                        <a:ext uri="{9D8B030D-6E8A-4147-A177-3AD203B41FA5}">
                          <a16:colId xmlns:a16="http://schemas.microsoft.com/office/drawing/2014/main" val="20002"/>
                        </a:ext>
                      </a:extLst>
                    </a:gridCol>
                    <a:gridCol w="798490">
                      <a:extLst>
                        <a:ext uri="{9D8B030D-6E8A-4147-A177-3AD203B41FA5}">
                          <a16:colId xmlns:a16="http://schemas.microsoft.com/office/drawing/2014/main" val="20003"/>
                        </a:ext>
                      </a:extLst>
                    </a:gridCol>
                    <a:gridCol w="798490">
                      <a:extLst>
                        <a:ext uri="{9D8B030D-6E8A-4147-A177-3AD203B41FA5}">
                          <a16:colId xmlns:a16="http://schemas.microsoft.com/office/drawing/2014/main" val="20004"/>
                        </a:ext>
                      </a:extLst>
                    </a:gridCol>
                    <a:gridCol w="798490">
                      <a:extLst>
                        <a:ext uri="{9D8B030D-6E8A-4147-A177-3AD203B41FA5}">
                          <a16:colId xmlns:a16="http://schemas.microsoft.com/office/drawing/2014/main" val="20005"/>
                        </a:ext>
                      </a:extLst>
                    </a:gridCol>
                    <a:gridCol w="798490">
                      <a:extLst>
                        <a:ext uri="{9D8B030D-6E8A-4147-A177-3AD203B41FA5}">
                          <a16:colId xmlns:a16="http://schemas.microsoft.com/office/drawing/2014/main" val="20006"/>
                        </a:ext>
                      </a:extLst>
                    </a:gridCol>
                    <a:gridCol w="798490">
                      <a:extLst>
                        <a:ext uri="{9D8B030D-6E8A-4147-A177-3AD203B41FA5}">
                          <a16:colId xmlns:a16="http://schemas.microsoft.com/office/drawing/2014/main" val="20007"/>
                        </a:ext>
                      </a:extLst>
                    </a:gridCol>
                    <a:gridCol w="798490">
                      <a:extLst>
                        <a:ext uri="{9D8B030D-6E8A-4147-A177-3AD203B41FA5}">
                          <a16:colId xmlns:a16="http://schemas.microsoft.com/office/drawing/2014/main" val="20008"/>
                        </a:ext>
                      </a:extLst>
                    </a:gridCol>
                  </a:tblGrid>
                  <a:tr h="232370">
                    <a:tc rowSpan="2">
                      <a:txBody>
                        <a:bodyPr/>
                        <a:lstStyle/>
                        <a:p>
                          <a:pPr algn="ctr">
                            <a:spcAft>
                              <a:spcPts val="0"/>
                            </a:spcAft>
                          </a:pPr>
                          <a:r>
                            <a:rPr lang="zh-CN" sz="1400" dirty="0">
                              <a:effectLst/>
                            </a:rPr>
                            <a:t>模型</a:t>
                          </a:r>
                          <a:endParaRPr lang="zh-CN" sz="14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400" dirty="0">
                              <a:effectLst/>
                            </a:rPr>
                            <a:t>平均值</a:t>
                          </a:r>
                          <a:endParaRPr lang="zh-CN" sz="1400" dirty="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dirty="0">
                              <a:effectLst/>
                            </a:rPr>
                            <a:t>斑块</a:t>
                          </a:r>
                          <a:endParaRPr lang="zh-CN" sz="1400" dirty="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dirty="0">
                              <a:effectLst/>
                            </a:rPr>
                            <a:t>内中膜</a:t>
                          </a:r>
                          <a:endParaRPr lang="zh-CN" sz="1400" dirty="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a:effectLst/>
                            </a:rPr>
                            <a:t>管腔</a:t>
                          </a:r>
                          <a:endParaRPr lang="zh-CN" sz="140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extLst>
                      <a:ext uri="{0D108BD9-81ED-4DB2-BD59-A6C34878D82A}">
                        <a16:rowId xmlns:a16="http://schemas.microsoft.com/office/drawing/2014/main" val="10000"/>
                      </a:ext>
                    </a:extLst>
                  </a:tr>
                  <a:tr h="232370">
                    <a:tc vMerge="1">
                      <a:txBody>
                        <a:bodyPr/>
                        <a:lstStyle/>
                        <a:p>
                          <a:endParaRPr lang="zh-CN"/>
                        </a:p>
                      </a:txBody>
                      <a:tcPr/>
                    </a:tc>
                    <a:tc>
                      <a:txBody>
                        <a:bodyPr/>
                        <a:lstStyle/>
                        <a:p>
                          <a:pPr algn="ctr">
                            <a:spcAft>
                              <a:spcPts val="0"/>
                            </a:spcAft>
                          </a:pPr>
                          <a:r>
                            <a:rPr lang="en-US" sz="1400" dirty="0" err="1">
                              <a:effectLst/>
                            </a:rPr>
                            <a:t>mDice</a:t>
                          </a:r>
                          <a14:m>
                            <m:oMath xmlns:m="http://schemas.openxmlformats.org/officeDocument/2006/math">
                              <m:r>
                                <a:rPr lang="en-US" sz="1400">
                                  <a:effectLst/>
                                  <a:latin typeface="Cambria Math" panose="02040503050406030204" pitchFamily="18" charset="0"/>
                                </a:rPr>
                                <m:t>↓</m:t>
                              </m:r>
                            </m:oMath>
                          </a14:m>
                          <a:r>
                            <a:rPr lang="en-US" sz="1400" dirty="0">
                              <a:effectLst/>
                            </a:rPr>
                            <a:t> </a:t>
                          </a:r>
                          <a:endParaRPr lang="zh-CN" sz="1400" dirty="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dirty="0" err="1">
                              <a:effectLst/>
                            </a:rPr>
                            <a:t>mIoU</a:t>
                          </a:r>
                          <a:endParaRPr lang="zh-CN" sz="1400" dirty="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1"/>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SwinUnet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70.42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57.92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46.34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30.20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68.23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51.79</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68.28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51.99</a:t>
                          </a:r>
                          <a:endParaRPr lang="zh-CN" sz="18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2"/>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PSPNet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74.65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62.58</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67.03</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50.48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53.90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36.93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79.01</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65.56</a:t>
                          </a:r>
                          <a:endParaRPr lang="zh-CN" sz="18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3"/>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AttentionUnet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80.97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70.14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72.85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57.95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77.92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63.97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73.78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59.98</a:t>
                          </a:r>
                          <a:endParaRPr lang="zh-CN" sz="18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4"/>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81.81</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70.78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71.85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56.25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78.72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64.97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77.34</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63.19</a:t>
                          </a:r>
                          <a:endParaRPr lang="zh-CN" sz="18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5"/>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FPNNet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82.83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72.10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73.37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58.06</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78.36</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64.45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80.27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67.22</a:t>
                          </a:r>
                          <a:endParaRPr lang="zh-CN" sz="18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6"/>
                      </a:ext>
                    </a:extLst>
                  </a:tr>
                  <a:tr h="232370">
                    <a:tc>
                      <a:txBody>
                        <a:bodyPr/>
                        <a:lstStyle/>
                        <a:p>
                          <a:pPr algn="ctr">
                            <a:lnSpc>
                              <a:spcPts val="2500"/>
                            </a:lnSpc>
                            <a:spcAft>
                              <a:spcPts val="0"/>
                            </a:spcAft>
                          </a:pPr>
                          <a:r>
                            <a:rPr lang="en-US" sz="1400" b="1" dirty="0" err="1">
                              <a:effectLst/>
                              <a:latin typeface="宋体" pitchFamily="2" charset="-122"/>
                              <a:ea typeface="宋体" pitchFamily="2" charset="-122"/>
                              <a:cs typeface="宋体" pitchFamily="2" charset="-122"/>
                            </a:rPr>
                            <a:t>FSwinNet</a:t>
                          </a:r>
                          <a:r>
                            <a:rPr lang="en-US" sz="1400" b="1" dirty="0">
                              <a:effectLst/>
                              <a:latin typeface="宋体" pitchFamily="2" charset="-122"/>
                              <a:ea typeface="宋体" pitchFamily="2" charset="-122"/>
                              <a:cs typeface="宋体" pitchFamily="2" charset="-122"/>
                            </a:rPr>
                            <a:t>(ours)</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83.42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72.82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74.07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58.82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78.33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64.37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81.93</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69.39</a:t>
                          </a:r>
                          <a:endParaRPr lang="zh-CN" sz="18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7"/>
                      </a:ext>
                    </a:extLst>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Unet</a:t>
                          </a:r>
                          <a:r>
                            <a:rPr lang="en-US" sz="1400" dirty="0">
                              <a:effectLst/>
                              <a:latin typeface="宋体" pitchFamily="2" charset="-122"/>
                              <a:ea typeface="宋体" pitchFamily="2" charset="-122"/>
                              <a:cs typeface="宋体" pitchFamily="2" charset="-122"/>
                            </a:rPr>
                            <a: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84.47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74.41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74.15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a:effectLst/>
                              <a:latin typeface="宋体" pitchFamily="2" charset="-122"/>
                              <a:ea typeface="宋体" pitchFamily="2" charset="-122"/>
                              <a:cs typeface="宋体" pitchFamily="2" charset="-122"/>
                            </a:rPr>
                            <a:t>59.04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79.01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65.34</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85.31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74.46</a:t>
                          </a:r>
                          <a:endParaRPr lang="zh-CN" sz="18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8"/>
                      </a:ext>
                    </a:extLst>
                  </a:tr>
                </a:tbl>
              </a:graphicData>
            </a:graphic>
          </p:graphicFrame>
        </mc:Choice>
        <mc:Fallback xmlns="">
          <p:graphicFrame>
            <p:nvGraphicFramePr>
              <p:cNvPr id="2" name="表格 1"/>
              <p:cNvGraphicFramePr>
                <a:graphicFrameLocks noGrp="1"/>
              </p:cNvGraphicFramePr>
              <p:nvPr/>
            </p:nvGraphicFramePr>
            <p:xfrm>
              <a:off x="445127" y="1539490"/>
              <a:ext cx="8003325" cy="2341867"/>
            </p:xfrm>
            <a:graphic>
              <a:graphicData uri="http://schemas.openxmlformats.org/drawingml/2006/table">
                <a:tbl>
                  <a:tblPr firstRow="1" firstCol="1" bandRow="1">
                    <a:tableStyleId>{5FD0F851-EC5A-4D38-B0AD-8093EC10F338}</a:tableStyleId>
                  </a:tblPr>
                  <a:tblGrid>
                    <a:gridCol w="1616283"/>
                    <a:gridCol w="798490"/>
                    <a:gridCol w="797612"/>
                    <a:gridCol w="798490"/>
                    <a:gridCol w="798490"/>
                    <a:gridCol w="798490"/>
                    <a:gridCol w="798490"/>
                    <a:gridCol w="798490"/>
                    <a:gridCol w="798490"/>
                  </a:tblGrid>
                  <a:tr h="232370">
                    <a:tc rowSpan="2">
                      <a:txBody>
                        <a:bodyPr/>
                        <a:lstStyle/>
                        <a:p>
                          <a:pPr algn="ctr">
                            <a:spcAft>
                              <a:spcPts val="0"/>
                            </a:spcAft>
                          </a:pPr>
                          <a:r>
                            <a:rPr lang="zh-CN" sz="1400" dirty="0">
                              <a:effectLst/>
                            </a:rPr>
                            <a:t>模型</a:t>
                          </a:r>
                          <a:endParaRPr lang="zh-CN" sz="14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400" dirty="0">
                              <a:effectLst/>
                            </a:rPr>
                            <a:t>平均值</a:t>
                          </a:r>
                          <a:endParaRPr lang="zh-CN" sz="1400" dirty="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dirty="0">
                              <a:effectLst/>
                            </a:rPr>
                            <a:t>斑块</a:t>
                          </a:r>
                          <a:endParaRPr lang="zh-CN" sz="1400" dirty="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dirty="0">
                              <a:effectLst/>
                            </a:rPr>
                            <a:t>内中膜</a:t>
                          </a:r>
                          <a:endParaRPr lang="zh-CN" sz="1400" dirty="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a:effectLst/>
                            </a:rPr>
                            <a:t>管腔</a:t>
                          </a:r>
                          <a:endParaRPr lang="zh-CN" sz="1400">
                            <a:effectLst/>
                            <a:latin typeface="宋体" pitchFamily="2" charset="-122"/>
                            <a:ea typeface="宋体" pitchFamily="2" charset="-122"/>
                            <a:cs typeface="宋体" pitchFamily="2" charset="-122"/>
                          </a:endParaRPr>
                        </a:p>
                      </a:txBody>
                      <a:tcPr marL="68580" marR="68580" marT="0" marB="0" anchor="ctr"/>
                    </a:tc>
                    <a:tc hMerge="1">
                      <a:tcPr/>
                    </a:tc>
                  </a:tr>
                  <a:tr h="249555">
                    <a:tc vMerge="1">
                      <a:tcPr/>
                    </a:tc>
                    <a:tc>
                      <a:txBody>
                        <a:bodyPr/>
                        <a:lstStyle/>
                        <a:p>
                          <a:endParaRPr lang="zh-CN"/>
                        </a:p>
                      </a:txBody>
                      <a:tcPr marL="68580" marR="68580" marT="0" marB="0" anchor="ctr">
                        <a:blipFill>
                          <a:blip r:embed="rId3"/>
                        </a:blipFill>
                      </a:tcPr>
                    </a:tc>
                    <a:tc>
                      <a:txBody>
                        <a:bodyPr/>
                        <a:lstStyle/>
                        <a:p>
                          <a:pPr algn="ctr">
                            <a:spcAft>
                              <a:spcPts val="0"/>
                            </a:spcAft>
                          </a:pPr>
                          <a:r>
                            <a:rPr lang="en-US" sz="1400" dirty="0" err="1">
                              <a:effectLst/>
                            </a:rPr>
                            <a:t>mIoU</a:t>
                          </a:r>
                          <a:endParaRPr lang="zh-CN" sz="1400" dirty="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SwinUnet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70.42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57.92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46.34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30.20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68.23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51.79</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68.28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51.99</a:t>
                          </a:r>
                          <a:endParaRPr lang="zh-CN" sz="180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PSPNet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74.65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62.58</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67.03</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50.48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53.90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36.93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79.01</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65.56</a:t>
                          </a:r>
                          <a:endParaRPr lang="zh-CN" sz="180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AttentionUnet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80.97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70.14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72.85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57.95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77.92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63.97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73.78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59.98</a:t>
                          </a:r>
                          <a:endParaRPr lang="zh-CN" sz="180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Unet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81.81</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70.78</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71.85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56.25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78.72</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64.97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77.34</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63.19</a:t>
                          </a:r>
                          <a:endParaRPr lang="zh-CN" sz="180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FPNNet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82.83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72.10</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73.37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58.06</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78.36</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64.45</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80.27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dirty="0">
                              <a:effectLst/>
                              <a:latin typeface="宋体" pitchFamily="2" charset="-122"/>
                              <a:ea typeface="宋体" pitchFamily="2" charset="-122"/>
                              <a:cs typeface="宋体" pitchFamily="2" charset="-122"/>
                            </a:rPr>
                            <a:t>67.22</a:t>
                          </a:r>
                          <a:endParaRPr lang="zh-CN" sz="1800" dirty="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b="1" dirty="0" err="1">
                              <a:effectLst/>
                              <a:latin typeface="宋体" pitchFamily="2" charset="-122"/>
                              <a:ea typeface="宋体" pitchFamily="2" charset="-122"/>
                              <a:cs typeface="宋体" pitchFamily="2" charset="-122"/>
                            </a:rPr>
                            <a:t>FSwinNet</a:t>
                          </a:r>
                          <a:r>
                            <a:rPr lang="en-US" sz="1400" b="1" dirty="0">
                              <a:effectLst/>
                              <a:latin typeface="宋体" pitchFamily="2" charset="-122"/>
                              <a:ea typeface="宋体" pitchFamily="2" charset="-122"/>
                              <a:cs typeface="宋体" pitchFamily="2" charset="-122"/>
                            </a:rPr>
                            <a:t>(ours)</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83.42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72.82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74.07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a:effectLst/>
                              <a:latin typeface="宋体" pitchFamily="2" charset="-122"/>
                              <a:ea typeface="宋体" pitchFamily="2" charset="-122"/>
                              <a:cs typeface="宋体" pitchFamily="2" charset="-122"/>
                            </a:rPr>
                            <a:t>58.82</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78.33</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a:effectLst/>
                              <a:latin typeface="宋体" pitchFamily="2" charset="-122"/>
                              <a:ea typeface="宋体" pitchFamily="2" charset="-122"/>
                              <a:cs typeface="宋体" pitchFamily="2" charset="-122"/>
                            </a:rPr>
                            <a:t>64.37</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81.93</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u="sng" dirty="0">
                              <a:effectLst/>
                              <a:latin typeface="宋体" pitchFamily="2" charset="-122"/>
                              <a:ea typeface="宋体" pitchFamily="2" charset="-122"/>
                              <a:cs typeface="宋体" pitchFamily="2" charset="-122"/>
                            </a:rPr>
                            <a:t>69.39</a:t>
                          </a:r>
                          <a:endParaRPr lang="zh-CN" sz="1800" dirty="0">
                            <a:effectLst/>
                            <a:latin typeface="宋体" pitchFamily="2" charset="-122"/>
                            <a:ea typeface="宋体" pitchFamily="2" charset="-122"/>
                            <a:cs typeface="宋体" pitchFamily="2" charset="-122"/>
                          </a:endParaRPr>
                        </a:p>
                      </a:txBody>
                      <a:tcPr marL="68580" marR="68580" marT="0" marB="0" anchor="ctr"/>
                    </a:tc>
                  </a:tr>
                  <a:tr h="232370">
                    <a:tc>
                      <a:txBody>
                        <a:bodyPr/>
                        <a:lstStyle/>
                        <a:p>
                          <a:pPr algn="ctr">
                            <a:lnSpc>
                              <a:spcPts val="2500"/>
                            </a:lnSpc>
                            <a:spcAft>
                              <a:spcPts val="0"/>
                            </a:spcAft>
                          </a:pPr>
                          <a:r>
                            <a:rPr lang="en-US" sz="1400" dirty="0" err="1">
                              <a:effectLst/>
                              <a:latin typeface="宋体" pitchFamily="2" charset="-122"/>
                              <a:ea typeface="宋体" pitchFamily="2" charset="-122"/>
                              <a:cs typeface="宋体" pitchFamily="2" charset="-122"/>
                            </a:rPr>
                            <a:t>Unet</a:t>
                          </a:r>
                          <a:r>
                            <a:rPr lang="en-US" sz="1400" dirty="0">
                              <a:effectLst/>
                              <a:latin typeface="宋体" pitchFamily="2" charset="-122"/>
                              <a:ea typeface="宋体" pitchFamily="2" charset="-122"/>
                              <a:cs typeface="宋体" pitchFamily="2" charset="-122"/>
                            </a:rPr>
                            <a:t>++</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84.47</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74.41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74.15</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a:effectLst/>
                              <a:latin typeface="宋体" pitchFamily="2" charset="-122"/>
                              <a:ea typeface="宋体" pitchFamily="2" charset="-122"/>
                              <a:cs typeface="宋体" pitchFamily="2" charset="-122"/>
                            </a:rPr>
                            <a:t>59.04</a:t>
                          </a:r>
                          <a:endParaRPr lang="zh-CN" sz="18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79.01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65.34</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85.31</a:t>
                          </a:r>
                          <a:endParaRPr lang="zh-CN" sz="18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400" b="1" dirty="0">
                              <a:effectLst/>
                              <a:latin typeface="宋体" pitchFamily="2" charset="-122"/>
                              <a:ea typeface="宋体" pitchFamily="2" charset="-122"/>
                              <a:cs typeface="宋体" pitchFamily="2" charset="-122"/>
                            </a:rPr>
                            <a:t>74.46</a:t>
                          </a:r>
                          <a:endParaRPr lang="zh-CN" sz="1800" dirty="0">
                            <a:effectLst/>
                            <a:latin typeface="宋体" pitchFamily="2" charset="-122"/>
                            <a:ea typeface="宋体" pitchFamily="2" charset="-122"/>
                            <a:cs typeface="宋体" pitchFamily="2" charset="-122"/>
                          </a:endParaRPr>
                        </a:p>
                      </a:txBody>
                      <a:tcPr marL="68580" marR="68580" marT="0" marB="0" anchor="ctr"/>
                    </a:tc>
                  </a:tr>
                </a:tbl>
              </a:graphicData>
            </a:graphic>
          </p:graphicFrame>
        </mc:Fallback>
      </mc:AlternateContent>
      <p:sp>
        <p:nvSpPr>
          <p:cNvPr id="4" name="文本框 3"/>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
        <p:nvSpPr>
          <p:cNvPr id="6" name="矩形: 圆角 5"/>
          <p:cNvSpPr/>
          <p:nvPr/>
        </p:nvSpPr>
        <p:spPr>
          <a:xfrm>
            <a:off x="445126" y="3328416"/>
            <a:ext cx="8003325" cy="301752"/>
          </a:xfrm>
          <a:prstGeom prst="roundRect">
            <a:avLst/>
          </a:prstGeom>
          <a:noFill/>
          <a:ln w="28575">
            <a:solidFill>
              <a:srgbClr val="E900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268632" y="744252"/>
            <a:ext cx="7235514" cy="377411"/>
          </a:xfrm>
          <a:prstGeom prst="rect">
            <a:avLst/>
          </a:prstGeom>
          <a:noFill/>
        </p:spPr>
        <p:txBody>
          <a:bodyPr wrap="square">
            <a:spAutoFit/>
          </a:bodyPr>
          <a:lstStyle>
            <a:defPPr>
              <a:defRPr lang="zh-CN"/>
            </a:defPPr>
            <a:lvl1pPr indent="266700" algn="just">
              <a:defRPr sz="1800" kern="100">
                <a:ea typeface="宋体" pitchFamily="2" charset="-122"/>
                <a:cs typeface="Times New Roman" panose="02020503050405090304" pitchFamily="18" charset="0"/>
              </a:defRPr>
            </a:lvl1pPr>
          </a:lstStyle>
          <a:p>
            <a:pPr>
              <a:lnSpc>
                <a:spcPct val="150000"/>
              </a:lnSpc>
            </a:pPr>
            <a:r>
              <a:rPr lang="zh-CN" altLang="en-US" sz="1400" b="1" dirty="0">
                <a:latin typeface="微软雅黑" panose="020B0503020204020204" pitchFamily="34" charset="-122"/>
                <a:ea typeface="微软雅黑" panose="020B0503020204020204" pitchFamily="34" charset="-122"/>
              </a:rPr>
              <a:t>消融实验：</a:t>
            </a:r>
            <a:r>
              <a:rPr lang="zh-CN" altLang="zh-CN" sz="1400" b="1" dirty="0">
                <a:latin typeface="微软雅黑" panose="020B0503020204020204" pitchFamily="34" charset="-122"/>
                <a:ea typeface="微软雅黑" panose="020B0503020204020204" pitchFamily="34" charset="-122"/>
              </a:rPr>
              <a:t>验证</a:t>
            </a:r>
            <a:r>
              <a:rPr lang="en-US" altLang="zh-CN" sz="1400" b="1" dirty="0" err="1">
                <a:latin typeface="微软雅黑" panose="020B0503020204020204" pitchFamily="34" charset="-122"/>
                <a:ea typeface="微软雅黑" panose="020B0503020204020204" pitchFamily="34" charset="-122"/>
              </a:rPr>
              <a:t>FSwinNet</a:t>
            </a:r>
            <a:r>
              <a:rPr lang="zh-CN" altLang="zh-CN" sz="1400" b="1" dirty="0">
                <a:latin typeface="微软雅黑" panose="020B0503020204020204" pitchFamily="34" charset="-122"/>
                <a:ea typeface="微软雅黑" panose="020B0503020204020204" pitchFamily="34" charset="-122"/>
              </a:rPr>
              <a:t>模块有效性</a:t>
            </a:r>
          </a:p>
        </p:txBody>
      </p:sp>
      <p:graphicFrame>
        <p:nvGraphicFramePr>
          <p:cNvPr id="2" name="表格 1"/>
          <p:cNvGraphicFramePr>
            <a:graphicFrameLocks noGrp="1"/>
          </p:cNvGraphicFramePr>
          <p:nvPr/>
        </p:nvGraphicFramePr>
        <p:xfrm>
          <a:off x="703992" y="1338142"/>
          <a:ext cx="6821615" cy="2026312"/>
        </p:xfrm>
        <a:graphic>
          <a:graphicData uri="http://schemas.openxmlformats.org/drawingml/2006/table">
            <a:tbl>
              <a:tblPr firstRow="1" firstCol="1" bandRow="1">
                <a:tableStyleId>{BDBED569-4797-4DF1-A0F4-6AAB3CD982D8}</a:tableStyleId>
              </a:tblPr>
              <a:tblGrid>
                <a:gridCol w="1393519">
                  <a:extLst>
                    <a:ext uri="{9D8B030D-6E8A-4147-A177-3AD203B41FA5}">
                      <a16:colId xmlns:a16="http://schemas.microsoft.com/office/drawing/2014/main" val="20000"/>
                    </a:ext>
                  </a:extLst>
                </a:gridCol>
                <a:gridCol w="678512">
                  <a:extLst>
                    <a:ext uri="{9D8B030D-6E8A-4147-A177-3AD203B41FA5}">
                      <a16:colId xmlns:a16="http://schemas.microsoft.com/office/drawing/2014/main" val="20001"/>
                    </a:ext>
                  </a:extLst>
                </a:gridCol>
                <a:gridCol w="678512">
                  <a:extLst>
                    <a:ext uri="{9D8B030D-6E8A-4147-A177-3AD203B41FA5}">
                      <a16:colId xmlns:a16="http://schemas.microsoft.com/office/drawing/2014/main" val="20002"/>
                    </a:ext>
                  </a:extLst>
                </a:gridCol>
                <a:gridCol w="678512">
                  <a:extLst>
                    <a:ext uri="{9D8B030D-6E8A-4147-A177-3AD203B41FA5}">
                      <a16:colId xmlns:a16="http://schemas.microsoft.com/office/drawing/2014/main" val="20003"/>
                    </a:ext>
                  </a:extLst>
                </a:gridCol>
                <a:gridCol w="678512">
                  <a:extLst>
                    <a:ext uri="{9D8B030D-6E8A-4147-A177-3AD203B41FA5}">
                      <a16:colId xmlns:a16="http://schemas.microsoft.com/office/drawing/2014/main" val="20004"/>
                    </a:ext>
                  </a:extLst>
                </a:gridCol>
                <a:gridCol w="678512">
                  <a:extLst>
                    <a:ext uri="{9D8B030D-6E8A-4147-A177-3AD203B41FA5}">
                      <a16:colId xmlns:a16="http://schemas.microsoft.com/office/drawing/2014/main" val="20005"/>
                    </a:ext>
                  </a:extLst>
                </a:gridCol>
                <a:gridCol w="678512">
                  <a:extLst>
                    <a:ext uri="{9D8B030D-6E8A-4147-A177-3AD203B41FA5}">
                      <a16:colId xmlns:a16="http://schemas.microsoft.com/office/drawing/2014/main" val="20006"/>
                    </a:ext>
                  </a:extLst>
                </a:gridCol>
                <a:gridCol w="678512">
                  <a:extLst>
                    <a:ext uri="{9D8B030D-6E8A-4147-A177-3AD203B41FA5}">
                      <a16:colId xmlns:a16="http://schemas.microsoft.com/office/drawing/2014/main" val="20007"/>
                    </a:ext>
                  </a:extLst>
                </a:gridCol>
                <a:gridCol w="678512">
                  <a:extLst>
                    <a:ext uri="{9D8B030D-6E8A-4147-A177-3AD203B41FA5}">
                      <a16:colId xmlns:a16="http://schemas.microsoft.com/office/drawing/2014/main" val="20008"/>
                    </a:ext>
                  </a:extLst>
                </a:gridCol>
              </a:tblGrid>
              <a:tr h="337077">
                <a:tc>
                  <a:txBody>
                    <a:bodyPr/>
                    <a:lstStyle/>
                    <a:p>
                      <a:pPr algn="ctr">
                        <a:spcAft>
                          <a:spcPts val="0"/>
                        </a:spcAft>
                      </a:pPr>
                      <a:r>
                        <a:rPr lang="zh-CN" sz="1400" dirty="0">
                          <a:effectLst/>
                        </a:rPr>
                        <a:t>模块</a:t>
                      </a:r>
                      <a:endParaRPr lang="zh-CN" sz="14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400">
                          <a:effectLst/>
                        </a:rPr>
                        <a:t>平均值</a:t>
                      </a:r>
                      <a:endParaRPr lang="zh-CN" sz="14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400">
                          <a:effectLst/>
                        </a:rPr>
                        <a:t>斑块</a:t>
                      </a:r>
                      <a:endParaRPr lang="zh-CN" sz="14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400">
                          <a:effectLst/>
                        </a:rPr>
                        <a:t>内中膜</a:t>
                      </a:r>
                      <a:endParaRPr lang="zh-CN" sz="14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400">
                          <a:effectLst/>
                        </a:rPr>
                        <a:t>管腔</a:t>
                      </a:r>
                      <a:endParaRPr lang="zh-CN" sz="14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337847">
                <a:tc>
                  <a:txBody>
                    <a:bodyPr/>
                    <a:lstStyle/>
                    <a:p>
                      <a:endParaRPr lang="zh-CN" altLang="en-US"/>
                    </a:p>
                  </a:txBody>
                  <a:tcPr/>
                </a:tc>
                <a:tc>
                  <a:txBody>
                    <a:bodyPr/>
                    <a:lstStyle/>
                    <a:p>
                      <a:pPr algn="ctr">
                        <a:spcAft>
                          <a:spcPts val="0"/>
                        </a:spcAft>
                      </a:pPr>
                      <a:r>
                        <a:rPr lang="en-US" sz="1400">
                          <a:effectLst/>
                        </a:rPr>
                        <a:t>mDice</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dirty="0">
                          <a:effectLst/>
                        </a:rPr>
                        <a:t>Dice</a:t>
                      </a:r>
                      <a:endParaRPr lang="zh-CN" sz="1400" dirty="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1"/>
                  </a:ext>
                </a:extLst>
              </a:tr>
              <a:tr h="337847">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w/o SFFN</a:t>
                      </a:r>
                      <a:r>
                        <a:rPr lang="zh-CN" sz="1200" dirty="0">
                          <a:effectLst/>
                          <a:latin typeface="宋体" pitchFamily="2" charset="-122"/>
                          <a:ea typeface="宋体" pitchFamily="2" charset="-122"/>
                          <a:cs typeface="宋体" pitchFamily="2" charset="-122"/>
                        </a:rPr>
                        <a:t>模块</a:t>
                      </a: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81.38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70.18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70.86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54.93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77.67</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63.54</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77.73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63.67</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2"/>
                  </a:ext>
                </a:extLst>
              </a:tr>
              <a:tr h="337847">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w/o</a:t>
                      </a:r>
                      <a:r>
                        <a:rPr lang="zh-CN" sz="1200" dirty="0">
                          <a:effectLst/>
                          <a:latin typeface="宋体" pitchFamily="2" charset="-122"/>
                          <a:ea typeface="宋体" pitchFamily="2" charset="-122"/>
                          <a:cs typeface="宋体" pitchFamily="2" charset="-122"/>
                        </a:rPr>
                        <a:t>跳跃连接</a:t>
                      </a:r>
                    </a:p>
                  </a:txBody>
                  <a:tcPr marL="68580" marR="68580" marT="0" marB="0"/>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81.92</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70.91</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71.22</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55.38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76.76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62.32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80.41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67.36</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3"/>
                  </a:ext>
                </a:extLst>
              </a:tr>
              <a:tr h="337847">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w/o </a:t>
                      </a:r>
                      <a:r>
                        <a:rPr lang="zh-CN" sz="1200" dirty="0">
                          <a:effectLst/>
                          <a:latin typeface="宋体" pitchFamily="2" charset="-122"/>
                          <a:ea typeface="宋体" pitchFamily="2" charset="-122"/>
                          <a:cs typeface="宋体" pitchFamily="2" charset="-122"/>
                        </a:rPr>
                        <a:t>瓶颈块</a:t>
                      </a: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82.89</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72.11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74.16</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58.93</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76.41</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61.83</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81.66</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69.01</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4"/>
                  </a:ext>
                </a:extLst>
              </a:tr>
              <a:tr h="337847">
                <a:tc>
                  <a:txBody>
                    <a:bodyPr/>
                    <a:lstStyle/>
                    <a:p>
                      <a:pPr algn="ctr">
                        <a:lnSpc>
                          <a:spcPts val="2500"/>
                        </a:lnSpc>
                        <a:spcAft>
                          <a:spcPts val="0"/>
                        </a:spcAft>
                      </a:pPr>
                      <a:r>
                        <a:rPr lang="en-US" sz="1200" dirty="0" err="1">
                          <a:effectLst/>
                          <a:latin typeface="宋体" pitchFamily="2" charset="-122"/>
                          <a:ea typeface="宋体" pitchFamily="2" charset="-122"/>
                          <a:cs typeface="宋体" pitchFamily="2" charset="-122"/>
                        </a:rPr>
                        <a:t>FSwinNet</a:t>
                      </a:r>
                      <a:r>
                        <a:rPr lang="en-US" sz="1200" dirty="0">
                          <a:effectLst/>
                          <a:latin typeface="宋体" pitchFamily="2" charset="-122"/>
                          <a:ea typeface="宋体" pitchFamily="2" charset="-122"/>
                          <a:cs typeface="宋体" pitchFamily="2" charset="-122"/>
                        </a:rPr>
                        <a:t>(base)</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83.42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72.82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74.07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58.82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78.33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64.37</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81.93</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69.39</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5"/>
                  </a:ext>
                </a:extLst>
              </a:tr>
            </a:tbl>
          </a:graphicData>
        </a:graphic>
      </p:graphicFrame>
      <p:sp>
        <p:nvSpPr>
          <p:cNvPr id="4" name="矩形 3"/>
          <p:cNvSpPr/>
          <p:nvPr/>
        </p:nvSpPr>
        <p:spPr>
          <a:xfrm>
            <a:off x="179406" y="3626962"/>
            <a:ext cx="8785188" cy="1023742"/>
          </a:xfrm>
          <a:prstGeom prst="rect">
            <a:avLst/>
          </a:prstGeom>
        </p:spPr>
        <p:txBody>
          <a:bodyPr wrap="square">
            <a:spAutoFit/>
          </a:bodyPr>
          <a:lstStyle/>
          <a:p>
            <a:pPr indent="330835">
              <a:lnSpc>
                <a:spcPct val="150000"/>
              </a:lnSpc>
              <a:spcAft>
                <a:spcPts val="0"/>
              </a:spcAft>
            </a:pPr>
            <a:r>
              <a:rPr lang="en-GB" altLang="zh-CN" sz="1400" kern="100" dirty="0">
                <a:latin typeface="微软雅黑" panose="020B0503020204020204" pitchFamily="34" charset="-122"/>
                <a:ea typeface="微软雅黑" panose="020B0503020204020204" pitchFamily="34" charset="-122"/>
                <a:cs typeface="Times New Roman" panose="02020503050405090304" pitchFamily="18" charset="0"/>
              </a:rPr>
              <a:t>w/o SFFN</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模块：</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mDice</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下降了</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2.2%</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mIoU</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下降了</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1.4%</a:t>
            </a:r>
          </a:p>
          <a:p>
            <a:pPr indent="330835">
              <a:lnSpc>
                <a:spcPct val="150000"/>
              </a:lnSpc>
              <a:spcAft>
                <a:spcPts val="0"/>
              </a:spcAft>
            </a:pPr>
            <a:r>
              <a:rPr lang="en-GB" altLang="zh-CN" sz="1400" kern="100" dirty="0">
                <a:latin typeface="微软雅黑" panose="020B0503020204020204" pitchFamily="34" charset="-122"/>
                <a:ea typeface="微软雅黑" panose="020B0503020204020204" pitchFamily="34" charset="-122"/>
                <a:cs typeface="Times New Roman" panose="02020503050405090304" pitchFamily="18" charset="0"/>
              </a:rPr>
              <a:t>w/o</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跳跃连接：</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mDice</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下降了</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1.2%</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mIoU</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下降了</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1.5%</a:t>
            </a:r>
          </a:p>
          <a:p>
            <a:pPr indent="330835">
              <a:lnSpc>
                <a:spcPct val="150000"/>
              </a:lnSpc>
              <a:spcAft>
                <a:spcPts val="0"/>
              </a:spcAft>
            </a:pPr>
            <a:r>
              <a:rPr lang="en-GB" altLang="zh-CN" sz="1400" kern="100" dirty="0">
                <a:latin typeface="微软雅黑" panose="020B0503020204020204" pitchFamily="34" charset="-122"/>
                <a:ea typeface="微软雅黑" panose="020B0503020204020204" pitchFamily="34" charset="-122"/>
                <a:cs typeface="Times New Roman" panose="02020503050405090304" pitchFamily="18" charset="0"/>
              </a:rPr>
              <a:t>w/o </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瓶颈块：</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mDice</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和</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mIoU</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下降了</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0.6%</a:t>
            </a:r>
            <a:r>
              <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rPr>
              <a:t>和</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0.9%</a:t>
            </a:r>
            <a:endParaRPr lang="zh-CN"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文本框 4"/>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42283" y="850899"/>
            <a:ext cx="8082568" cy="2697027"/>
            <a:chOff x="-1503" y="616385"/>
            <a:chExt cx="8599865" cy="2844800"/>
          </a:xfrm>
        </p:grpSpPr>
        <p:pic>
          <p:nvPicPr>
            <p:cNvPr id="7" name="图片 6"/>
            <p:cNvPicPr>
              <a:picLocks noChangeAspect="1"/>
            </p:cNvPicPr>
            <p:nvPr/>
          </p:nvPicPr>
          <p:blipFill>
            <a:blip r:embed="rId3"/>
            <a:stretch>
              <a:fillRect/>
            </a:stretch>
          </p:blipFill>
          <p:spPr>
            <a:xfrm>
              <a:off x="0" y="616385"/>
              <a:ext cx="4332665" cy="1422400"/>
            </a:xfrm>
            <a:prstGeom prst="rect">
              <a:avLst/>
            </a:prstGeom>
          </p:spPr>
        </p:pic>
        <p:pic>
          <p:nvPicPr>
            <p:cNvPr id="4" name="图片 3"/>
            <p:cNvPicPr>
              <a:picLocks noChangeAspect="1"/>
            </p:cNvPicPr>
            <p:nvPr/>
          </p:nvPicPr>
          <p:blipFill>
            <a:blip r:embed="rId4"/>
            <a:stretch>
              <a:fillRect/>
            </a:stretch>
          </p:blipFill>
          <p:spPr>
            <a:xfrm>
              <a:off x="-1503" y="2038785"/>
              <a:ext cx="4332665" cy="1409094"/>
            </a:xfrm>
            <a:prstGeom prst="rect">
              <a:avLst/>
            </a:prstGeom>
          </p:spPr>
        </p:pic>
        <p:pic>
          <p:nvPicPr>
            <p:cNvPr id="12" name="图片 11"/>
            <p:cNvPicPr>
              <a:picLocks noChangeAspect="1"/>
            </p:cNvPicPr>
            <p:nvPr/>
          </p:nvPicPr>
          <p:blipFill>
            <a:blip r:embed="rId5"/>
            <a:stretch>
              <a:fillRect/>
            </a:stretch>
          </p:blipFill>
          <p:spPr>
            <a:xfrm>
              <a:off x="4331162" y="616385"/>
              <a:ext cx="4267200" cy="1422400"/>
            </a:xfrm>
            <a:prstGeom prst="rect">
              <a:avLst/>
            </a:prstGeom>
          </p:spPr>
        </p:pic>
        <p:pic>
          <p:nvPicPr>
            <p:cNvPr id="15" name="图片 14"/>
            <p:cNvPicPr>
              <a:picLocks noChangeAspect="1"/>
            </p:cNvPicPr>
            <p:nvPr/>
          </p:nvPicPr>
          <p:blipFill>
            <a:blip r:embed="rId6"/>
            <a:stretch>
              <a:fillRect/>
            </a:stretch>
          </p:blipFill>
          <p:spPr>
            <a:xfrm>
              <a:off x="4330411" y="2038785"/>
              <a:ext cx="4267200" cy="1422400"/>
            </a:xfrm>
            <a:prstGeom prst="rect">
              <a:avLst/>
            </a:prstGeom>
          </p:spPr>
        </p:pic>
      </p:grpSp>
      <p:sp>
        <p:nvSpPr>
          <p:cNvPr id="19" name="矩形 18"/>
          <p:cNvSpPr/>
          <p:nvPr/>
        </p:nvSpPr>
        <p:spPr>
          <a:xfrm>
            <a:off x="186537" y="3655877"/>
            <a:ext cx="8615679" cy="1023742"/>
          </a:xfrm>
          <a:prstGeom prst="rect">
            <a:avLst/>
          </a:prstGeom>
        </p:spPr>
        <p:txBody>
          <a:bodyPr wrap="square">
            <a:spAutoFit/>
          </a:bodyPr>
          <a:lstStyle/>
          <a:p>
            <a:pPr indent="330835">
              <a:lnSpc>
                <a:spcPct val="150000"/>
              </a:lnSpc>
              <a:spcAft>
                <a:spcPts val="0"/>
              </a:spcAft>
            </a:pP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FSwinNet</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分割可视化图像</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330835">
              <a:lnSpc>
                <a:spcPct val="150000"/>
              </a:lnSpc>
              <a:spcAft>
                <a:spcPts val="0"/>
              </a:spcAft>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主要存在的问题是斑块在边缘处的分割容易被忽略，血管管腔和颈动脉内中膜识别不全面、位置难以定位，该网络模型还有进一步的优化空间。</a:t>
            </a:r>
            <a:endParaRPr lang="zh-CN" altLang="zh-CN" sz="1400" dirty="0">
              <a:latin typeface="微软雅黑" panose="020B0503020204020204" pitchFamily="34" charset="-122"/>
              <a:ea typeface="微软雅黑" panose="020B0503020204020204" pitchFamily="34" charset="-122"/>
              <a:cs typeface="宋体" pitchFamily="2" charset="-122"/>
            </a:endParaRPr>
          </a:p>
        </p:txBody>
      </p:sp>
      <p:sp>
        <p:nvSpPr>
          <p:cNvPr id="3" name="文本框 2"/>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43012" y="1863724"/>
            <a:ext cx="1596629" cy="159662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6"/>
          <p:cNvGrpSpPr/>
          <p:nvPr/>
        </p:nvGrpSpPr>
        <p:grpSpPr bwMode="auto">
          <a:xfrm>
            <a:off x="1857375" y="2112566"/>
            <a:ext cx="5840215" cy="1227534"/>
            <a:chOff x="2476160" y="2789636"/>
            <a:chExt cx="7787338"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6" name="文本框 11"/>
            <p:cNvSpPr txBox="1">
              <a:spLocks noChangeArrowheads="1"/>
            </p:cNvSpPr>
            <p:nvPr/>
          </p:nvSpPr>
          <p:spPr bwMode="auto">
            <a:xfrm>
              <a:off x="2939999" y="3281029"/>
              <a:ext cx="7323499" cy="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基于</a:t>
              </a:r>
              <a:r>
                <a:rPr lang="en-US" altLang="zh-CN" sz="2800" b="1" dirty="0" err="1">
                  <a:solidFill>
                    <a:schemeClr val="bg1"/>
                  </a:solidFill>
                  <a:latin typeface="微软雅黑" panose="020B0503020204020204" pitchFamily="34" charset="-122"/>
                  <a:ea typeface="微软雅黑" panose="020B0503020204020204" pitchFamily="34" charset="-122"/>
                </a:rPr>
                <a:t>CSwinT</a:t>
              </a:r>
              <a:r>
                <a:rPr lang="zh-CN" altLang="en-US" sz="2800" b="1" dirty="0">
                  <a:solidFill>
                    <a:schemeClr val="bg1"/>
                  </a:solidFill>
                  <a:latin typeface="微软雅黑" panose="020B0503020204020204" pitchFamily="34" charset="-122"/>
                  <a:ea typeface="微软雅黑" panose="020B0503020204020204" pitchFamily="34" charset="-122"/>
                </a:rPr>
                <a:t>和</a:t>
              </a:r>
              <a:r>
                <a:rPr lang="en-US" altLang="zh-CN" sz="2800" b="1" dirty="0">
                  <a:solidFill>
                    <a:schemeClr val="bg1"/>
                  </a:solidFill>
                  <a:latin typeface="微软雅黑" panose="020B0503020204020204" pitchFamily="34" charset="-122"/>
                  <a:ea typeface="微软雅黑" panose="020B0503020204020204" pitchFamily="34" charset="-122"/>
                </a:rPr>
                <a:t>HFAB</a:t>
              </a:r>
              <a:r>
                <a:rPr lang="zh-CN" altLang="en-US" sz="2800" b="1" dirty="0">
                  <a:solidFill>
                    <a:schemeClr val="bg1"/>
                  </a:solidFill>
                  <a:latin typeface="微软雅黑" panose="020B0503020204020204" pitchFamily="34" charset="-122"/>
                  <a:ea typeface="微软雅黑" panose="020B0503020204020204" pitchFamily="34" charset="-122"/>
                </a:rPr>
                <a:t>的轻量网络</a:t>
              </a:r>
            </a:p>
          </p:txBody>
        </p:sp>
      </p:grpSp>
      <p:grpSp>
        <p:nvGrpSpPr>
          <p:cNvPr id="4" name="组合 15"/>
          <p:cNvGrpSpPr/>
          <p:nvPr/>
        </p:nvGrpSpPr>
        <p:grpSpPr bwMode="auto">
          <a:xfrm>
            <a:off x="1" y="1992312"/>
            <a:ext cx="2488406" cy="1639746"/>
            <a:chOff x="0" y="2628900"/>
            <a:chExt cx="3318008" cy="2185947"/>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2" name="文本框 14"/>
            <p:cNvSpPr txBox="1">
              <a:spLocks noChangeArrowheads="1"/>
            </p:cNvSpPr>
            <p:nvPr/>
          </p:nvSpPr>
          <p:spPr bwMode="auto">
            <a:xfrm>
              <a:off x="742950" y="3214688"/>
              <a:ext cx="2575058" cy="16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7200" b="1" dirty="0">
                  <a:solidFill>
                    <a:srgbClr val="CA0810"/>
                  </a:solidFill>
                  <a:latin typeface="微软雅黑" panose="020B0503020204020204" pitchFamily="34" charset="-122"/>
                  <a:ea typeface="微软雅黑" panose="020B0503020204020204" pitchFamily="34" charset="-122"/>
                </a:rPr>
                <a:t>03</a:t>
              </a:r>
              <a:endParaRPr lang="zh-CN" altLang="en-US" sz="72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27025" y="810895"/>
            <a:ext cx="7901305" cy="2621280"/>
          </a:xfrm>
          <a:prstGeom prst="rect">
            <a:avLst/>
          </a:prstGeom>
          <a:noFill/>
        </p:spPr>
        <p:txBody>
          <a:bodyPr wrap="square" rtlCol="0">
            <a:noAutofit/>
          </a:bodyPr>
          <a:lstStyle/>
          <a:p>
            <a:pPr indent="266700"/>
            <a:r>
              <a:rPr lang="en-US" altLang="zh-CN" sz="1400" b="1" kern="100" dirty="0" err="1">
                <a:latin typeface="微软雅黑" panose="020B0503020204020204" pitchFamily="34" charset="-122"/>
                <a:ea typeface="微软雅黑" panose="020B0503020204020204" pitchFamily="34" charset="-122"/>
                <a:cs typeface="Times New Roman" panose="02020503050405090304" pitchFamily="18" charset="0"/>
              </a:rPr>
              <a:t>FCSwinNet</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基于</a:t>
            </a:r>
            <a:r>
              <a:rPr lang="en-US" altLang="zh-CN" sz="1400" b="1" kern="100" dirty="0" err="1">
                <a:latin typeface="微软雅黑" panose="020B0503020204020204" pitchFamily="34" charset="-122"/>
                <a:ea typeface="微软雅黑" panose="020B0503020204020204" pitchFamily="34" charset="-122"/>
                <a:cs typeface="Times New Roman" panose="02020503050405090304" pitchFamily="18" charset="0"/>
              </a:rPr>
              <a:t>FSwinNet</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上进行了两处改进：</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50000"/>
              </a:lnSpc>
              <a:buFont typeface="Arial" panose="020B0604020202090204" pitchFamily="34" charset="0"/>
              <a:buChar char="•"/>
            </a:pP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ENCODER</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部分征提取单元替换为</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CSwin</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 Transformer</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块</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50000"/>
              </a:lnSpc>
              <a:buFont typeface="Arial" panose="020B0604020202090204" pitchFamily="34" charset="0"/>
              <a:buChar char="•"/>
            </a:pP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285750" indent="-285750" algn="just">
              <a:lnSpc>
                <a:spcPct val="150000"/>
              </a:lnSpc>
              <a:buFont typeface="Arial" panose="020B0604020202090204" pitchFamily="34" charset="0"/>
              <a:buChar char="•"/>
            </a:pP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DECODER</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跳跃连接融合后引入了一种高频注意力机制（</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HFAB</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zh-CN" altLang="en-US"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3" name="文本框 2"/>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97510" y="567188"/>
            <a:ext cx="8273491" cy="1024961"/>
          </a:xfrm>
          <a:prstGeom prst="rect">
            <a:avLst/>
          </a:prstGeom>
          <a:noFill/>
        </p:spPr>
        <p:txBody>
          <a:bodyPr wrap="square" rtlCol="0">
            <a:spAutoFit/>
          </a:bodyPr>
          <a:lstStyle/>
          <a:p>
            <a:pPr marL="0" marR="0" indent="266700" algn="just">
              <a:lnSpc>
                <a:spcPct val="150000"/>
              </a:lnSpc>
              <a:spcBef>
                <a:spcPts val="0"/>
              </a:spcBef>
              <a:spcAft>
                <a:spcPts val="0"/>
              </a:spcAft>
            </a:pPr>
            <a:r>
              <a:rPr lang="en-US" altLang="zh-CN" sz="1400" b="1" kern="100" dirty="0" err="1">
                <a:latin typeface="微软雅黑" panose="020B0503020204020204" pitchFamily="34" charset="-122"/>
                <a:ea typeface="微软雅黑" panose="020B0503020204020204" pitchFamily="34" charset="-122"/>
                <a:cs typeface="Times New Roman" panose="02020503050405090304" pitchFamily="18" charset="0"/>
              </a:rPr>
              <a:t>CSwin</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 </a:t>
            </a:r>
            <a:r>
              <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rPr>
              <a:t>Transformer</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方法</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为了扩大注意力区域并更有效地实现全局自注意力，引入了</a:t>
            </a:r>
            <a:r>
              <a:rPr lang="en-US" altLang="zh-CN" sz="1400" kern="100" dirty="0" err="1">
                <a:latin typeface="微软雅黑" panose="020B0503020204020204" pitchFamily="34" charset="-122"/>
                <a:ea typeface="微软雅黑" panose="020B0503020204020204" pitchFamily="34" charset="-122"/>
                <a:cs typeface="Times New Roman" panose="02020503050405090304" pitchFamily="18" charset="0"/>
              </a:rPr>
              <a:t>CSwin</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 Transformer</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方法的十字形窗口自注意力机制，该机制是通过在形成十字形窗口的水平和垂直条纹上并行执行自注意力来实现的</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 name="Rectangle 2"/>
          <p:cNvSpPr>
            <a:spLocks noChangeArrowheads="1"/>
          </p:cNvSpPr>
          <p:nvPr/>
        </p:nvSpPr>
        <p:spPr bwMode="auto">
          <a:xfrm>
            <a:off x="672999" y="41666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p:cNvPicPr/>
          <p:nvPr/>
        </p:nvPicPr>
        <p:blipFill rotWithShape="1">
          <a:blip r:embed="rId3"/>
          <a:srcRect b="9810"/>
          <a:stretch>
            <a:fillRect/>
          </a:stretch>
        </p:blipFill>
        <p:spPr bwMode="auto">
          <a:xfrm>
            <a:off x="1238250" y="1771656"/>
            <a:ext cx="6076949" cy="3133542"/>
          </a:xfrm>
          <a:prstGeom prst="rect">
            <a:avLst/>
          </a:prstGeom>
          <a:ln>
            <a:noFill/>
          </a:ln>
        </p:spPr>
      </p:pic>
      <p:sp>
        <p:nvSpPr>
          <p:cNvPr id="4" name="文本框 3"/>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171921" y="1626058"/>
            <a:ext cx="3151718" cy="1993238"/>
          </a:xfrm>
          <a:prstGeom prst="rect">
            <a:avLst/>
          </a:prstGeom>
          <a:noFill/>
        </p:spPr>
        <p:txBody>
          <a:bodyPr wrap="square" rtlCol="0">
            <a:spAutoFit/>
          </a:bodyPr>
          <a:lstStyle/>
          <a:p>
            <a:pPr indent="266700" algn="just">
              <a:lnSpc>
                <a:spcPct val="150000"/>
              </a:lnSpc>
            </a:pPr>
            <a:r>
              <a:rPr lang="en-US" altLang="zh-CN" sz="1400" b="1" kern="100" dirty="0" err="1">
                <a:latin typeface="微软雅黑" panose="020B0503020204020204" pitchFamily="34" charset="-122"/>
                <a:ea typeface="微软雅黑" panose="020B0503020204020204" pitchFamily="34" charset="-122"/>
                <a:cs typeface="Times New Roman" panose="02020503050405090304" pitchFamily="18" charset="0"/>
              </a:rPr>
              <a:t>FCSwinNet</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编码器</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r>
              <a:rPr lang="zh-CN" altLang="en-US" sz="1400" dirty="0">
                <a:latin typeface="微软雅黑" panose="020B0503020204020204" pitchFamily="34" charset="-122"/>
                <a:ea typeface="微软雅黑" panose="020B0503020204020204" pitchFamily="34" charset="-122"/>
              </a:rPr>
              <a:t>十字形窗口的自注意力机制扩大了感受野，更易理解全局图像语义，对于血管管腔、内中膜这样需要全局位置理解的类别分割，提高了其分割精确度。</a:t>
            </a:r>
            <a:endParaRPr lang="zh-CN" altLang="zh-CN" sz="1400" dirty="0">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476876" y="1124003"/>
            <a:ext cx="939009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pic>
        <p:nvPicPr>
          <p:cNvPr id="8" name="图片 7"/>
          <p:cNvPicPr/>
          <p:nvPr/>
        </p:nvPicPr>
        <p:blipFill>
          <a:blip r:embed="rId3"/>
          <a:stretch>
            <a:fillRect/>
          </a:stretch>
        </p:blipFill>
        <p:spPr>
          <a:xfrm>
            <a:off x="268632" y="647961"/>
            <a:ext cx="4574301" cy="3949432"/>
          </a:xfrm>
          <a:prstGeom prst="rect">
            <a:avLst/>
          </a:prstGeom>
        </p:spPr>
      </p:pic>
      <p:sp>
        <p:nvSpPr>
          <p:cNvPr id="4" name="文本框 3"/>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957670" y="2674054"/>
            <a:ext cx="4186330" cy="1993238"/>
          </a:xfrm>
          <a:prstGeom prst="rect">
            <a:avLst/>
          </a:prstGeom>
          <a:noFill/>
        </p:spPr>
        <p:txBody>
          <a:bodyPr wrap="square">
            <a:spAutoFit/>
          </a:bodyPr>
          <a:lstStyle/>
          <a:p>
            <a:pPr indent="266700" algn="just">
              <a:lnSpc>
                <a:spcPct val="150000"/>
              </a:lnSpc>
            </a:pP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高频注意力（</a:t>
            </a:r>
            <a:r>
              <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rPr>
              <a:t>HFAB</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）模块</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HFAB</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由空间注意力（</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SA</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）和高频增强（</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HF</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）两个阶段组成：</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algn="just">
              <a:lnSpc>
                <a:spcPct val="150000"/>
              </a:lnSpc>
              <a:buFont typeface="+mj-ea"/>
              <a:buAutoNum type="circleNumDbPlain"/>
            </a:pP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SA</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阶段聚焦于分割的物体</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algn="just">
              <a:lnSpc>
                <a:spcPct val="150000"/>
              </a:lnSpc>
              <a:buFont typeface="+mj-ea"/>
              <a:buAutoNum type="circleNumDbPlain"/>
            </a:pP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HF</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阶段强调输入特征图的高频信息</a:t>
            </a:r>
          </a:p>
          <a:p>
            <a:pPr indent="266700" algn="just">
              <a:lnSpc>
                <a:spcPct val="150000"/>
              </a:lnSpc>
            </a:pPr>
            <a:endPar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2" name="Rectangle 2"/>
          <p:cNvSpPr>
            <a:spLocks noChangeArrowheads="1"/>
          </p:cNvSpPr>
          <p:nvPr/>
        </p:nvSpPr>
        <p:spPr bwMode="auto">
          <a:xfrm>
            <a:off x="831903" y="32368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p:cNvPicPr/>
          <p:nvPr/>
        </p:nvPicPr>
        <p:blipFill>
          <a:blip r:embed="rId3"/>
          <a:stretch>
            <a:fillRect/>
          </a:stretch>
        </p:blipFill>
        <p:spPr>
          <a:xfrm>
            <a:off x="73151" y="692150"/>
            <a:ext cx="4498849" cy="4357612"/>
          </a:xfrm>
          <a:prstGeom prst="rect">
            <a:avLst/>
          </a:prstGeom>
        </p:spPr>
      </p:pic>
      <p:sp>
        <p:nvSpPr>
          <p:cNvPr id="5" name="文本框 4"/>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310761" y="735142"/>
            <a:ext cx="550151" cy="523220"/>
          </a:xfrm>
          <a:prstGeom prst="rect">
            <a:avLst/>
          </a:prstGeom>
          <a:noFill/>
        </p:spPr>
        <p:txBody>
          <a:bodyPr wrap="none" rtlCol="0">
            <a:spAutoFit/>
          </a:bodyPr>
          <a:lstStyle/>
          <a:p>
            <a:r>
              <a:rPr lang="en-US" altLang="zh-CN" sz="2800" dirty="0">
                <a:ea typeface="微软雅黑 Light" panose="020B0502040204020203" pitchFamily="34" charset="-122"/>
              </a:rPr>
              <a:t>01</a:t>
            </a:r>
            <a:endParaRPr lang="zh-CN" altLang="en-US" sz="2800" dirty="0">
              <a:ea typeface="微软雅黑 Light" panose="020B0502040204020203" pitchFamily="34" charset="-122"/>
            </a:endParaRPr>
          </a:p>
        </p:txBody>
      </p:sp>
      <p:grpSp>
        <p:nvGrpSpPr>
          <p:cNvPr id="10" name="组合 9"/>
          <p:cNvGrpSpPr/>
          <p:nvPr/>
        </p:nvGrpSpPr>
        <p:grpSpPr>
          <a:xfrm>
            <a:off x="-1" y="-599"/>
            <a:ext cx="3311528" cy="5164737"/>
            <a:chOff x="-1" y="-21236"/>
            <a:chExt cx="3311528" cy="5164737"/>
          </a:xfrm>
          <a:solidFill>
            <a:srgbClr val="C00000"/>
          </a:solidFill>
        </p:grpSpPr>
        <p:sp>
          <p:nvSpPr>
            <p:cNvPr id="3" name="Freeform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grpFill/>
            <a:ln>
              <a:noFill/>
            </a:ln>
          </p:spPr>
          <p:txBody>
            <a:bodyPr vert="horz" wrap="square" lIns="91440" tIns="45720" rIns="91440" bIns="45720" numCol="1" anchor="t" anchorCtr="0" compatLnSpc="1"/>
            <a:lstStyle/>
            <a:p>
              <a:endParaRPr lang="zh-CN" altLang="en-US"/>
            </a:p>
          </p:txBody>
        </p:sp>
        <p:sp>
          <p:nvSpPr>
            <p:cNvPr id="4" name="Freeform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 name="TextBox 11"/>
          <p:cNvSpPr txBox="1"/>
          <p:nvPr/>
        </p:nvSpPr>
        <p:spPr>
          <a:xfrm>
            <a:off x="1285909" y="2992222"/>
            <a:ext cx="1091848" cy="584775"/>
          </a:xfrm>
          <a:prstGeom prst="rect">
            <a:avLst/>
          </a:prstGeom>
          <a:noFill/>
        </p:spPr>
        <p:txBody>
          <a:bodyPr wrap="square" lIns="0" rIns="0" rtlCol="0">
            <a:spAutoFit/>
          </a:bodyPr>
          <a:lstStyle/>
          <a:p>
            <a:pPr algn="dist"/>
            <a:r>
              <a:rPr lang="zh-CN" altLang="en-US" sz="3200" dirty="0">
                <a:solidFill>
                  <a:srgbClr val="CA0810"/>
                </a:solidFill>
                <a:latin typeface="微软雅黑" panose="020B0503020204020204" pitchFamily="34" charset="-122"/>
                <a:ea typeface="微软雅黑" panose="020B0503020204020204" pitchFamily="34" charset="-122"/>
              </a:rPr>
              <a:t>目录</a:t>
            </a:r>
          </a:p>
        </p:txBody>
      </p:sp>
      <p:sp>
        <p:nvSpPr>
          <p:cNvPr id="13" name="TextBox 12"/>
          <p:cNvSpPr txBox="1"/>
          <p:nvPr/>
        </p:nvSpPr>
        <p:spPr>
          <a:xfrm>
            <a:off x="1285909" y="3517463"/>
            <a:ext cx="1091848" cy="276999"/>
          </a:xfrm>
          <a:prstGeom prst="rect">
            <a:avLst/>
          </a:prstGeom>
          <a:noFill/>
        </p:spPr>
        <p:txBody>
          <a:bodyPr wrap="square" lIns="0" rIns="0" rtlCol="0">
            <a:spAutoFit/>
          </a:bodyPr>
          <a:lstStyle/>
          <a:p>
            <a:pPr algn="dist"/>
            <a:r>
              <a:rPr lang="en-US" altLang="zh-CN" sz="1200" dirty="0">
                <a:ln w="6350">
                  <a:noFill/>
                </a:ln>
                <a:solidFill>
                  <a:schemeClr val="bg1">
                    <a:lumMod val="50000"/>
                  </a:schemeClr>
                </a:solidFill>
                <a:latin typeface="微软雅黑 Light" panose="020B0502040204020203" pitchFamily="34" charset="-122"/>
                <a:ea typeface="微软雅黑 Light" panose="020B0502040204020203" pitchFamily="34" charset="-122"/>
              </a:rPr>
              <a:t>CONTENTS</a:t>
            </a:r>
            <a:endParaRPr lang="zh-CN" altLang="en-US" sz="1200" dirty="0">
              <a:ln w="6350">
                <a:noFill/>
              </a:ln>
              <a:solidFill>
                <a:schemeClr val="bg1">
                  <a:lumMod val="50000"/>
                </a:schemeClr>
              </a:solidFill>
              <a:latin typeface="微软雅黑 Light" panose="020B0502040204020203" pitchFamily="34" charset="-122"/>
              <a:ea typeface="微软雅黑 Light" panose="020B0502040204020203" pitchFamily="34" charset="-122"/>
            </a:endParaRPr>
          </a:p>
        </p:txBody>
      </p:sp>
      <p:grpSp>
        <p:nvGrpSpPr>
          <p:cNvPr id="40" name="组合 39"/>
          <p:cNvGrpSpPr/>
          <p:nvPr/>
        </p:nvGrpSpPr>
        <p:grpSpPr>
          <a:xfrm>
            <a:off x="4009859" y="798712"/>
            <a:ext cx="307149" cy="413301"/>
            <a:chOff x="4211960" y="594800"/>
            <a:chExt cx="374475" cy="662059"/>
          </a:xfrm>
        </p:grpSpPr>
        <p:sp>
          <p:nvSpPr>
            <p:cNvPr id="37" name="直角三角形 36"/>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20" name="直接连接符 19"/>
            <p:cNvCxnSpPr>
              <a:stCxn id="37" idx="4"/>
              <a:endCxn id="37"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22" name="TextBox 21"/>
          <p:cNvSpPr txBox="1"/>
          <p:nvPr/>
        </p:nvSpPr>
        <p:spPr>
          <a:xfrm>
            <a:off x="3310761" y="1477657"/>
            <a:ext cx="550151" cy="523220"/>
          </a:xfrm>
          <a:prstGeom prst="rect">
            <a:avLst/>
          </a:prstGeom>
          <a:noFill/>
        </p:spPr>
        <p:txBody>
          <a:bodyPr wrap="none" rtlCol="0">
            <a:spAutoFit/>
          </a:bodyPr>
          <a:lstStyle/>
          <a:p>
            <a:r>
              <a:rPr lang="en-US" altLang="zh-CN" sz="2800" dirty="0">
                <a:ea typeface="微软雅黑 Light" panose="020B0502040204020203" pitchFamily="34" charset="-122"/>
              </a:rPr>
              <a:t>02</a:t>
            </a:r>
            <a:endParaRPr lang="zh-CN" altLang="en-US" sz="2800" dirty="0">
              <a:ea typeface="微软雅黑 Light" panose="020B0502040204020203" pitchFamily="34" charset="-122"/>
            </a:endParaRPr>
          </a:p>
        </p:txBody>
      </p:sp>
      <p:sp>
        <p:nvSpPr>
          <p:cNvPr id="23" name="TextBox 22"/>
          <p:cNvSpPr txBox="1"/>
          <p:nvPr/>
        </p:nvSpPr>
        <p:spPr>
          <a:xfrm>
            <a:off x="4548409" y="750348"/>
            <a:ext cx="80021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背景</a:t>
            </a:r>
          </a:p>
        </p:txBody>
      </p:sp>
      <p:sp>
        <p:nvSpPr>
          <p:cNvPr id="25" name="TextBox 24"/>
          <p:cNvSpPr txBox="1"/>
          <p:nvPr/>
        </p:nvSpPr>
        <p:spPr>
          <a:xfrm>
            <a:off x="3310761" y="2275819"/>
            <a:ext cx="550151" cy="523220"/>
          </a:xfrm>
          <a:prstGeom prst="rect">
            <a:avLst/>
          </a:prstGeom>
          <a:noFill/>
        </p:spPr>
        <p:txBody>
          <a:bodyPr wrap="none" rtlCol="0">
            <a:spAutoFit/>
          </a:bodyPr>
          <a:lstStyle/>
          <a:p>
            <a:r>
              <a:rPr lang="en-US" altLang="zh-CN" sz="2800" dirty="0">
                <a:ea typeface="微软雅黑 Light" panose="020B0502040204020203" pitchFamily="34" charset="-122"/>
              </a:rPr>
              <a:t>03</a:t>
            </a:r>
            <a:endParaRPr lang="zh-CN" altLang="en-US" sz="2800" dirty="0">
              <a:ea typeface="微软雅黑 Light" panose="020B0502040204020203" pitchFamily="34" charset="-122"/>
            </a:endParaRPr>
          </a:p>
        </p:txBody>
      </p:sp>
      <p:sp>
        <p:nvSpPr>
          <p:cNvPr id="26" name="TextBox 25"/>
          <p:cNvSpPr txBox="1"/>
          <p:nvPr/>
        </p:nvSpPr>
        <p:spPr>
          <a:xfrm>
            <a:off x="4548409" y="3041051"/>
            <a:ext cx="2954655"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边缘部署与系统实现</a:t>
            </a:r>
          </a:p>
        </p:txBody>
      </p:sp>
      <p:sp>
        <p:nvSpPr>
          <p:cNvPr id="28" name="TextBox 27"/>
          <p:cNvSpPr txBox="1"/>
          <p:nvPr/>
        </p:nvSpPr>
        <p:spPr>
          <a:xfrm>
            <a:off x="3310761" y="3055211"/>
            <a:ext cx="550151" cy="523220"/>
          </a:xfrm>
          <a:prstGeom prst="rect">
            <a:avLst/>
          </a:prstGeom>
          <a:noFill/>
        </p:spPr>
        <p:txBody>
          <a:bodyPr wrap="none" rtlCol="0">
            <a:spAutoFit/>
          </a:bodyPr>
          <a:lstStyle/>
          <a:p>
            <a:r>
              <a:rPr lang="en-US" altLang="zh-CN" sz="2800" dirty="0">
                <a:ea typeface="微软雅黑 Light" panose="020B0502040204020203" pitchFamily="34" charset="-122"/>
              </a:rPr>
              <a:t>04</a:t>
            </a:r>
            <a:endParaRPr lang="zh-CN" altLang="en-US" sz="2800" dirty="0">
              <a:ea typeface="微软雅黑 Light" panose="020B0502040204020203" pitchFamily="34" charset="-122"/>
            </a:endParaRPr>
          </a:p>
        </p:txBody>
      </p:sp>
      <p:sp>
        <p:nvSpPr>
          <p:cNvPr id="29" name="TextBox 28"/>
          <p:cNvSpPr txBox="1"/>
          <p:nvPr/>
        </p:nvSpPr>
        <p:spPr>
          <a:xfrm>
            <a:off x="4548409" y="2244035"/>
            <a:ext cx="4505977"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CSwinT</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HFAB</a:t>
            </a:r>
            <a:r>
              <a:rPr lang="zh-CN" altLang="en-US" sz="2400" dirty="0">
                <a:latin typeface="微软雅黑" panose="020B0503020204020204" pitchFamily="34" charset="-122"/>
                <a:ea typeface="微软雅黑" panose="020B0503020204020204" pitchFamily="34" charset="-122"/>
              </a:rPr>
              <a:t>的轻量网络</a:t>
            </a:r>
          </a:p>
        </p:txBody>
      </p:sp>
      <p:sp>
        <p:nvSpPr>
          <p:cNvPr id="31" name="TextBox 30"/>
          <p:cNvSpPr txBox="1"/>
          <p:nvPr/>
        </p:nvSpPr>
        <p:spPr>
          <a:xfrm>
            <a:off x="3310761" y="3910549"/>
            <a:ext cx="550151" cy="523220"/>
          </a:xfrm>
          <a:prstGeom prst="rect">
            <a:avLst/>
          </a:prstGeom>
          <a:noFill/>
        </p:spPr>
        <p:txBody>
          <a:bodyPr wrap="none" rtlCol="0">
            <a:spAutoFit/>
          </a:bodyPr>
          <a:lstStyle/>
          <a:p>
            <a:r>
              <a:rPr lang="en-US" altLang="zh-CN" sz="2800" dirty="0">
                <a:ea typeface="微软雅黑 Light" panose="020B0502040204020203" pitchFamily="34" charset="-122"/>
              </a:rPr>
              <a:t>05</a:t>
            </a:r>
            <a:endParaRPr lang="zh-CN" altLang="en-US" sz="2800" dirty="0">
              <a:ea typeface="微软雅黑 Light" panose="020B0502040204020203" pitchFamily="34" charset="-122"/>
            </a:endParaRPr>
          </a:p>
        </p:txBody>
      </p:sp>
      <p:sp>
        <p:nvSpPr>
          <p:cNvPr id="32" name="TextBox 31"/>
          <p:cNvSpPr txBox="1"/>
          <p:nvPr/>
        </p:nvSpPr>
        <p:spPr>
          <a:xfrm>
            <a:off x="4548409" y="3907466"/>
            <a:ext cx="80021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总结</a:t>
            </a:r>
          </a:p>
        </p:txBody>
      </p:sp>
      <p:grpSp>
        <p:nvGrpSpPr>
          <p:cNvPr id="41" name="组合 40"/>
          <p:cNvGrpSpPr/>
          <p:nvPr/>
        </p:nvGrpSpPr>
        <p:grpSpPr>
          <a:xfrm>
            <a:off x="4009859" y="1478703"/>
            <a:ext cx="307149" cy="418906"/>
            <a:chOff x="4211960" y="594800"/>
            <a:chExt cx="374475" cy="662059"/>
          </a:xfrm>
        </p:grpSpPr>
        <p:sp>
          <p:nvSpPr>
            <p:cNvPr id="42" name="直角三角形 41"/>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43" name="直接连接符 42"/>
            <p:cNvCxnSpPr>
              <a:stCxn id="42" idx="4"/>
              <a:endCxn id="42"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4" name="组合 43"/>
          <p:cNvGrpSpPr/>
          <p:nvPr/>
        </p:nvGrpSpPr>
        <p:grpSpPr>
          <a:xfrm>
            <a:off x="4009859" y="2275819"/>
            <a:ext cx="307149" cy="413301"/>
            <a:chOff x="4211960" y="594800"/>
            <a:chExt cx="374475" cy="662059"/>
          </a:xfrm>
        </p:grpSpPr>
        <p:sp>
          <p:nvSpPr>
            <p:cNvPr id="45" name="直角三角形 44"/>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46" name="直接连接符 45"/>
            <p:cNvCxnSpPr>
              <a:stCxn id="45" idx="4"/>
              <a:endCxn id="45"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4009859" y="3055211"/>
            <a:ext cx="307149" cy="413301"/>
            <a:chOff x="4211960" y="594800"/>
            <a:chExt cx="374475" cy="662059"/>
          </a:xfrm>
        </p:grpSpPr>
        <p:sp>
          <p:nvSpPr>
            <p:cNvPr id="48" name="直角三角形 47"/>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49" name="直接连接符 48"/>
            <p:cNvCxnSpPr>
              <a:stCxn id="48" idx="4"/>
              <a:endCxn id="48"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4009859" y="3972762"/>
            <a:ext cx="307149" cy="413301"/>
            <a:chOff x="4211960" y="594800"/>
            <a:chExt cx="374475" cy="662059"/>
          </a:xfrm>
        </p:grpSpPr>
        <p:sp>
          <p:nvSpPr>
            <p:cNvPr id="51" name="直角三角形 50"/>
            <p:cNvSpPr/>
            <p:nvPr/>
          </p:nvSpPr>
          <p:spPr>
            <a:xfrm rot="16200000">
              <a:off x="4068168" y="738592"/>
              <a:ext cx="662059" cy="37447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cxnSp>
          <p:nvCxnSpPr>
            <p:cNvPr id="52" name="直接连接符 51"/>
            <p:cNvCxnSpPr>
              <a:stCxn id="51" idx="4"/>
              <a:endCxn id="51" idx="0"/>
            </p:cNvCxnSpPr>
            <p:nvPr/>
          </p:nvCxnSpPr>
          <p:spPr>
            <a:xfrm flipH="1">
              <a:off x="4211960" y="594800"/>
              <a:ext cx="374475" cy="662059"/>
            </a:xfrm>
            <a:prstGeom prst="line">
              <a:avLst/>
            </a:prstGeom>
            <a:ln w="6350" cap="rnd">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35" name="TextBox 25"/>
          <p:cNvSpPr txBox="1"/>
          <p:nvPr/>
        </p:nvSpPr>
        <p:spPr>
          <a:xfrm>
            <a:off x="4548409" y="1477657"/>
            <a:ext cx="3203569" cy="461665"/>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基于</a:t>
            </a:r>
            <a:r>
              <a:rPr lang="en-US" altLang="zh-CN" sz="2400" dirty="0" err="1">
                <a:latin typeface="微软雅黑" panose="020B0503020204020204" pitchFamily="34" charset="-122"/>
                <a:ea typeface="微软雅黑" panose="020B0503020204020204" pitchFamily="34" charset="-122"/>
              </a:rPr>
              <a:t>SwinT</a:t>
            </a:r>
            <a:r>
              <a:rPr lang="zh-CN" altLang="en-US" sz="2400" dirty="0">
                <a:latin typeface="微软雅黑" panose="020B0503020204020204" pitchFamily="34" charset="-122"/>
                <a:ea typeface="微软雅黑" panose="020B0503020204020204" pitchFamily="34" charset="-122"/>
              </a:rPr>
              <a:t>的轻量网络</a:t>
            </a:r>
          </a:p>
        </p:txBody>
      </p:sp>
      <p:grpSp>
        <p:nvGrpSpPr>
          <p:cNvPr id="34" name="组合 33"/>
          <p:cNvGrpSpPr/>
          <p:nvPr/>
        </p:nvGrpSpPr>
        <p:grpSpPr>
          <a:xfrm>
            <a:off x="-767" y="349921"/>
            <a:ext cx="3311528" cy="5164737"/>
            <a:chOff x="-1" y="-21236"/>
            <a:chExt cx="3311528" cy="5164737"/>
          </a:xfrm>
          <a:solidFill>
            <a:srgbClr val="C00000"/>
          </a:solidFill>
        </p:grpSpPr>
        <p:sp>
          <p:nvSpPr>
            <p:cNvPr id="36" name="Freeform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grpFill/>
            <a:ln>
              <a:noFill/>
            </a:ln>
          </p:spPr>
          <p:txBody>
            <a:bodyPr vert="horz" wrap="square" lIns="91440" tIns="45720" rIns="91440" bIns="45720" numCol="1" anchor="t" anchorCtr="0" compatLnSpc="1"/>
            <a:lstStyle/>
            <a:p>
              <a:endParaRPr lang="zh-CN" altLang="en-US"/>
            </a:p>
          </p:txBody>
        </p:sp>
        <p:sp>
          <p:nvSpPr>
            <p:cNvPr id="38" name="Freeform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69428" y="709663"/>
            <a:ext cx="7745410" cy="746743"/>
          </a:xfrm>
          <a:prstGeom prst="rect">
            <a:avLst/>
          </a:prstGeom>
          <a:noFill/>
        </p:spPr>
        <p:txBody>
          <a:bodyPr wrap="square">
            <a:spAutoFit/>
          </a:bodyPr>
          <a:lstStyle>
            <a:defPPr>
              <a:defRPr lang="zh-CN"/>
            </a:defPPr>
            <a:lvl1pPr indent="266700" algn="just">
              <a:defRPr sz="1800" kern="100">
                <a:ea typeface="宋体" pitchFamily="2" charset="-122"/>
                <a:cs typeface="Times New Roman" panose="02020503050405090304" pitchFamily="18" charset="0"/>
              </a:defRPr>
            </a:lvl1pPr>
          </a:lstStyle>
          <a:p>
            <a:pPr>
              <a:lnSpc>
                <a:spcPct val="150000"/>
              </a:lnSpc>
            </a:pPr>
            <a:r>
              <a:rPr lang="zh-CN" altLang="en-US" sz="1600" b="1" dirty="0">
                <a:latin typeface="微软雅黑" panose="020B0503020204020204" pitchFamily="34" charset="-122"/>
                <a:ea typeface="微软雅黑" panose="020B0503020204020204" pitchFamily="34" charset="-122"/>
              </a:rPr>
              <a:t>分割实验结果</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zh-CN" sz="1400" dirty="0">
                <a:latin typeface="微软雅黑" panose="020B0503020204020204" pitchFamily="34" charset="-122"/>
                <a:ea typeface="微软雅黑" panose="020B0503020204020204" pitchFamily="34" charset="-122"/>
              </a:rPr>
              <a:t>网络模型在颈动脉超声图像数据集上的分割结果</a:t>
            </a:r>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476940" y="1932446"/>
              <a:ext cx="7745410" cy="2798584"/>
            </p:xfrm>
            <a:graphic>
              <a:graphicData uri="http://schemas.openxmlformats.org/drawingml/2006/table">
                <a:tbl>
                  <a:tblPr firstRow="1" firstCol="1" bandRow="1">
                    <a:tableStyleId>{5FD0F851-EC5A-4D38-B0AD-8093EC10F338}</a:tableStyleId>
                  </a:tblPr>
                  <a:tblGrid>
                    <a:gridCol w="1662703">
                      <a:extLst>
                        <a:ext uri="{9D8B030D-6E8A-4147-A177-3AD203B41FA5}">
                          <a16:colId xmlns:a16="http://schemas.microsoft.com/office/drawing/2014/main" val="20000"/>
                        </a:ext>
                      </a:extLst>
                    </a:gridCol>
                    <a:gridCol w="769360">
                      <a:extLst>
                        <a:ext uri="{9D8B030D-6E8A-4147-A177-3AD203B41FA5}">
                          <a16:colId xmlns:a16="http://schemas.microsoft.com/office/drawing/2014/main" val="20001"/>
                        </a:ext>
                      </a:extLst>
                    </a:gridCol>
                    <a:gridCol w="758321">
                      <a:extLst>
                        <a:ext uri="{9D8B030D-6E8A-4147-A177-3AD203B41FA5}">
                          <a16:colId xmlns:a16="http://schemas.microsoft.com/office/drawing/2014/main" val="20002"/>
                        </a:ext>
                      </a:extLst>
                    </a:gridCol>
                    <a:gridCol w="759171">
                      <a:extLst>
                        <a:ext uri="{9D8B030D-6E8A-4147-A177-3AD203B41FA5}">
                          <a16:colId xmlns:a16="http://schemas.microsoft.com/office/drawing/2014/main" val="20003"/>
                        </a:ext>
                      </a:extLst>
                    </a:gridCol>
                    <a:gridCol w="759171">
                      <a:extLst>
                        <a:ext uri="{9D8B030D-6E8A-4147-A177-3AD203B41FA5}">
                          <a16:colId xmlns:a16="http://schemas.microsoft.com/office/drawing/2014/main" val="20004"/>
                        </a:ext>
                      </a:extLst>
                    </a:gridCol>
                    <a:gridCol w="759171">
                      <a:extLst>
                        <a:ext uri="{9D8B030D-6E8A-4147-A177-3AD203B41FA5}">
                          <a16:colId xmlns:a16="http://schemas.microsoft.com/office/drawing/2014/main" val="20005"/>
                        </a:ext>
                      </a:extLst>
                    </a:gridCol>
                    <a:gridCol w="759171">
                      <a:extLst>
                        <a:ext uri="{9D8B030D-6E8A-4147-A177-3AD203B41FA5}">
                          <a16:colId xmlns:a16="http://schemas.microsoft.com/office/drawing/2014/main" val="20006"/>
                        </a:ext>
                      </a:extLst>
                    </a:gridCol>
                    <a:gridCol w="759171">
                      <a:extLst>
                        <a:ext uri="{9D8B030D-6E8A-4147-A177-3AD203B41FA5}">
                          <a16:colId xmlns:a16="http://schemas.microsoft.com/office/drawing/2014/main" val="20007"/>
                        </a:ext>
                      </a:extLst>
                    </a:gridCol>
                    <a:gridCol w="759171">
                      <a:extLst>
                        <a:ext uri="{9D8B030D-6E8A-4147-A177-3AD203B41FA5}">
                          <a16:colId xmlns:a16="http://schemas.microsoft.com/office/drawing/2014/main" val="20008"/>
                        </a:ext>
                      </a:extLst>
                    </a:gridCol>
                  </a:tblGrid>
                  <a:tr h="278904">
                    <a:tc>
                      <a:txBody>
                        <a:bodyPr/>
                        <a:lstStyle/>
                        <a:p>
                          <a:pPr algn="ctr">
                            <a:spcAft>
                              <a:spcPts val="0"/>
                            </a:spcAft>
                          </a:pPr>
                          <a:r>
                            <a:rPr lang="zh-CN" sz="1400" dirty="0">
                              <a:effectLst/>
                            </a:rPr>
                            <a:t>模型</a:t>
                          </a:r>
                          <a:endParaRPr lang="zh-CN" sz="14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400">
                              <a:effectLst/>
                            </a:rPr>
                            <a:t>平均值</a:t>
                          </a:r>
                          <a:endParaRPr lang="zh-CN" sz="140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a:effectLst/>
                            </a:rPr>
                            <a:t>斑块</a:t>
                          </a:r>
                          <a:endParaRPr lang="zh-CN" sz="140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a:effectLst/>
                            </a:rPr>
                            <a:t>内中膜</a:t>
                          </a:r>
                          <a:endParaRPr lang="zh-CN" sz="140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tc gridSpan="2">
                      <a:txBody>
                        <a:bodyPr/>
                        <a:lstStyle/>
                        <a:p>
                          <a:pPr algn="ctr">
                            <a:spcAft>
                              <a:spcPts val="0"/>
                            </a:spcAft>
                          </a:pPr>
                          <a:r>
                            <a:rPr lang="zh-CN" sz="1400">
                              <a:effectLst/>
                            </a:rPr>
                            <a:t>管腔</a:t>
                          </a:r>
                          <a:endParaRPr lang="zh-CN" sz="1400">
                            <a:effectLst/>
                            <a:latin typeface="宋体" pitchFamily="2" charset="-122"/>
                            <a:ea typeface="宋体" pitchFamily="2" charset="-122"/>
                            <a:cs typeface="宋体" pitchFamily="2" charset="-122"/>
                          </a:endParaRPr>
                        </a:p>
                      </a:txBody>
                      <a:tcPr marL="68580" marR="68580" marT="0" marB="0" anchor="ctr"/>
                    </a:tc>
                    <a:tc hMerge="1">
                      <a:txBody>
                        <a:bodyPr/>
                        <a:lstStyle/>
                        <a:p>
                          <a:endParaRPr lang="zh-CN"/>
                        </a:p>
                      </a:txBody>
                      <a:tcPr/>
                    </a:tc>
                    <a:extLst>
                      <a:ext uri="{0D108BD9-81ED-4DB2-BD59-A6C34878D82A}">
                        <a16:rowId xmlns:a16="http://schemas.microsoft.com/office/drawing/2014/main" val="10000"/>
                      </a:ext>
                    </a:extLst>
                  </a:tr>
                  <a:tr h="278904">
                    <a:tc>
                      <a:txBody>
                        <a:bodyPr/>
                        <a:lstStyle/>
                        <a:p>
                          <a:endParaRPr lang="zh-CN" altLang="en-US" dirty="0"/>
                        </a:p>
                      </a:txBody>
                      <a:tcPr/>
                    </a:tc>
                    <a:tc>
                      <a:txBody>
                        <a:bodyPr/>
                        <a:lstStyle/>
                        <a:p>
                          <a:pPr algn="ctr">
                            <a:spcAft>
                              <a:spcPts val="0"/>
                            </a:spcAft>
                          </a:pPr>
                          <a:r>
                            <a:rPr lang="en-US" sz="1400">
                              <a:effectLst/>
                            </a:rPr>
                            <a:t>mDice</a:t>
                          </a:r>
                          <a14:m>
                            <m:oMath xmlns:m="http://schemas.openxmlformats.org/officeDocument/2006/math">
                              <m:r>
                                <a:rPr lang="en-US" sz="1400">
                                  <a:effectLst/>
                                  <a:latin typeface="Cambria Math" panose="02040503050406030204" pitchFamily="18" charset="0"/>
                                </a:rPr>
                                <m:t>↓</m:t>
                              </m:r>
                            </m:oMath>
                          </a14:m>
                          <a:r>
                            <a:rPr lang="en-US" sz="1400">
                              <a:effectLst/>
                            </a:rPr>
                            <a:t> </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1"/>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SwinUnet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70.42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57.92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46.34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30.20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68.23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51.79</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68.28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51.99</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2"/>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PSPNet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74.65</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62.58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67.03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50.48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53.90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36.93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79.01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65.56</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3"/>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AttentionUnet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80.97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70.14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72.85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57.95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77.92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73.78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59.98</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4"/>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81.81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70.78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71.85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56.25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78.72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64.97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63.19</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5"/>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FPNNet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82.83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72.10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73.37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58.06</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78.36</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64.45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80.27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67.22</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6"/>
                      </a:ext>
                    </a:extLst>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dirty="0">
                              <a:effectLst/>
                              <a:latin typeface="宋体" pitchFamily="2" charset="-122"/>
                              <a:ea typeface="宋体" pitchFamily="2" charset="-122"/>
                              <a:cs typeface="宋体" pitchFamily="2" charset="-122"/>
                            </a:rPr>
                            <a:t>84.47</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74.41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74.15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59.04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79.01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65.34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85.31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74.46</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7"/>
                      </a:ext>
                    </a:extLst>
                  </a:tr>
                  <a:tr h="278904">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FCSwinNet(ours)</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84.61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74.43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77.28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62.98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78.51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64.62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83.27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dirty="0">
                              <a:effectLst/>
                              <a:latin typeface="宋体" pitchFamily="2" charset="-122"/>
                              <a:ea typeface="宋体" pitchFamily="2" charset="-122"/>
                              <a:cs typeface="宋体" pitchFamily="2" charset="-122"/>
                            </a:rPr>
                            <a:t>71.35</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8"/>
                      </a:ext>
                    </a:extLst>
                  </a:tr>
                </a:tbl>
              </a:graphicData>
            </a:graphic>
          </p:graphicFrame>
        </mc:Choice>
        <mc:Fallback xmlns="">
          <p:graphicFrame>
            <p:nvGraphicFramePr>
              <p:cNvPr id="3" name="表格 2"/>
              <p:cNvGraphicFramePr>
                <a:graphicFrameLocks noGrp="1"/>
              </p:cNvGraphicFramePr>
              <p:nvPr/>
            </p:nvGraphicFramePr>
            <p:xfrm>
              <a:off x="476940" y="1932446"/>
              <a:ext cx="7745410" cy="2528412"/>
            </p:xfrm>
            <a:graphic>
              <a:graphicData uri="http://schemas.openxmlformats.org/drawingml/2006/table">
                <a:tbl>
                  <a:tblPr firstRow="1" firstCol="1" bandRow="1">
                    <a:tableStyleId>{5FD0F851-EC5A-4D38-B0AD-8093EC10F338}</a:tableStyleId>
                  </a:tblPr>
                  <a:tblGrid>
                    <a:gridCol w="1662703"/>
                    <a:gridCol w="769360"/>
                    <a:gridCol w="758321"/>
                    <a:gridCol w="759171"/>
                    <a:gridCol w="759171"/>
                    <a:gridCol w="759171"/>
                    <a:gridCol w="759171"/>
                    <a:gridCol w="759171"/>
                    <a:gridCol w="759171"/>
                  </a:tblGrid>
                  <a:tr h="278904">
                    <a:tc>
                      <a:txBody>
                        <a:bodyPr/>
                        <a:lstStyle/>
                        <a:p>
                          <a:pPr algn="ctr">
                            <a:spcAft>
                              <a:spcPts val="0"/>
                            </a:spcAft>
                          </a:pPr>
                          <a:r>
                            <a:rPr lang="zh-CN" sz="1400" dirty="0">
                              <a:effectLst/>
                            </a:rPr>
                            <a:t>模型</a:t>
                          </a:r>
                          <a:endParaRPr lang="zh-CN" sz="14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400">
                              <a:effectLst/>
                            </a:rPr>
                            <a:t>平均值</a:t>
                          </a:r>
                          <a:endParaRPr lang="zh-CN" sz="140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a:effectLst/>
                            </a:rPr>
                            <a:t>斑块</a:t>
                          </a:r>
                          <a:endParaRPr lang="zh-CN" sz="140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a:effectLst/>
                            </a:rPr>
                            <a:t>内中膜</a:t>
                          </a:r>
                          <a:endParaRPr lang="zh-CN" sz="1400">
                            <a:effectLst/>
                            <a:latin typeface="宋体" pitchFamily="2" charset="-122"/>
                            <a:ea typeface="宋体" pitchFamily="2" charset="-122"/>
                            <a:cs typeface="宋体" pitchFamily="2" charset="-122"/>
                          </a:endParaRPr>
                        </a:p>
                      </a:txBody>
                      <a:tcPr marL="68580" marR="68580" marT="0" marB="0" anchor="ctr"/>
                    </a:tc>
                    <a:tc hMerge="1">
                      <a:tcPr/>
                    </a:tc>
                    <a:tc gridSpan="2">
                      <a:txBody>
                        <a:bodyPr/>
                        <a:lstStyle/>
                        <a:p>
                          <a:pPr algn="ctr">
                            <a:spcAft>
                              <a:spcPts val="0"/>
                            </a:spcAft>
                          </a:pPr>
                          <a:r>
                            <a:rPr lang="zh-CN" sz="1400">
                              <a:effectLst/>
                            </a:rPr>
                            <a:t>管腔</a:t>
                          </a:r>
                          <a:endParaRPr lang="zh-CN" sz="1400">
                            <a:effectLst/>
                            <a:latin typeface="宋体" pitchFamily="2" charset="-122"/>
                            <a:ea typeface="宋体" pitchFamily="2" charset="-122"/>
                            <a:cs typeface="宋体" pitchFamily="2" charset="-122"/>
                          </a:endParaRPr>
                        </a:p>
                      </a:txBody>
                      <a:tcPr marL="68580" marR="68580" marT="0" marB="0" anchor="ctr"/>
                    </a:tc>
                    <a:tc hMerge="1">
                      <a:tcPr/>
                    </a:tc>
                  </a:tr>
                  <a:tr h="297180">
                    <a:tc>
                      <a:txBody>
                        <a:bodyPr/>
                        <a:lstStyle/>
                        <a:p>
                          <a:endParaRPr lang="zh-CN" altLang="en-US" dirty="0"/>
                        </a:p>
                      </a:txBody>
                      <a:tcPr/>
                    </a:tc>
                    <a:tc>
                      <a:txBody>
                        <a:bodyPr/>
                        <a:lstStyle/>
                        <a:p>
                          <a:endParaRPr lang="zh-CN"/>
                        </a:p>
                      </a:txBody>
                      <a:tcPr marL="68580" marR="68580" marT="0" marB="0" anchor="ctr">
                        <a:blipFill>
                          <a:blip r:embed="rId3"/>
                        </a:blipFill>
                      </a:tcPr>
                    </a:tc>
                    <a:tc>
                      <a:txBody>
                        <a:bodyPr/>
                        <a:lstStyle/>
                        <a:p>
                          <a:pPr algn="ctr">
                            <a:spcAft>
                              <a:spcPts val="0"/>
                            </a:spcAft>
                          </a:pPr>
                          <a:r>
                            <a:rPr lang="en-US" sz="1400">
                              <a:effectLst/>
                            </a:rPr>
                            <a:t>mIoU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Dice</a:t>
                          </a:r>
                          <a:endParaRPr lang="zh-CN" sz="140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en-US" sz="1400">
                              <a:effectLst/>
                            </a:rPr>
                            <a:t>IoU</a:t>
                          </a:r>
                          <a:endParaRPr lang="zh-CN" sz="14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SwinUnet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70.42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57.92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46.34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30.20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68.23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51.79</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68.28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51.99</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PSPNet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74.65</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62.58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67.03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50.48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53.90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36.93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79.01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65.56</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AttentionUnet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80.97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70.14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72.85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57.95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77.92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73.78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59.98</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81.81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70.78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71.85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56.25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78.72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64.97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63.19</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FPNNet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82.83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72.10</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73.37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58.06</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78.36</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64.45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80.27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67.22</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dirty="0">
                              <a:effectLst/>
                              <a:latin typeface="宋体" pitchFamily="2" charset="-122"/>
                              <a:ea typeface="宋体" pitchFamily="2" charset="-122"/>
                              <a:cs typeface="宋体" pitchFamily="2" charset="-122"/>
                            </a:rPr>
                            <a:t>84.47</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74.41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74.15</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59.04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79.01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65.34</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85.31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74.46</a:t>
                          </a:r>
                          <a:endParaRPr lang="zh-CN" sz="1200">
                            <a:effectLst/>
                            <a:latin typeface="宋体" pitchFamily="2" charset="-122"/>
                            <a:ea typeface="宋体" pitchFamily="2" charset="-122"/>
                            <a:cs typeface="宋体" pitchFamily="2" charset="-122"/>
                          </a:endParaRPr>
                        </a:p>
                      </a:txBody>
                      <a:tcPr marL="68580" marR="68580" marT="0" marB="0" anchor="ctr"/>
                    </a:tc>
                  </a:tr>
                  <a:tr h="278904">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FCSwinNet(ours)</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84.61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74.43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77.28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62.98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78.51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64.62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83.27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u="sng" dirty="0">
                              <a:effectLst/>
                              <a:latin typeface="宋体" pitchFamily="2" charset="-122"/>
                              <a:ea typeface="宋体" pitchFamily="2" charset="-122"/>
                              <a:cs typeface="宋体" pitchFamily="2" charset="-122"/>
                            </a:rPr>
                            <a:t>71.35</a:t>
                          </a:r>
                          <a:endParaRPr lang="zh-CN" sz="1200" dirty="0">
                            <a:effectLst/>
                            <a:latin typeface="宋体" pitchFamily="2" charset="-122"/>
                            <a:ea typeface="宋体" pitchFamily="2" charset="-122"/>
                            <a:cs typeface="宋体" pitchFamily="2" charset="-122"/>
                          </a:endParaRPr>
                        </a:p>
                      </a:txBody>
                      <a:tcPr marL="68580" marR="68580" marT="0" marB="0" anchor="ctr"/>
                    </a:tc>
                  </a:tr>
                </a:tbl>
              </a:graphicData>
            </a:graphic>
          </p:graphicFrame>
        </mc:Fallback>
      </mc:AlternateContent>
      <p:sp>
        <p:nvSpPr>
          <p:cNvPr id="4" name="文本框 3"/>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
        <p:nvSpPr>
          <p:cNvPr id="6" name="矩形: 圆角 5"/>
          <p:cNvSpPr/>
          <p:nvPr/>
        </p:nvSpPr>
        <p:spPr>
          <a:xfrm>
            <a:off x="476940" y="4179879"/>
            <a:ext cx="7695510" cy="323850"/>
          </a:xfrm>
          <a:prstGeom prst="roundRect">
            <a:avLst/>
          </a:prstGeom>
          <a:noFill/>
          <a:ln w="28575">
            <a:solidFill>
              <a:srgbClr val="E900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12706" y="3983166"/>
            <a:ext cx="9009993" cy="523220"/>
          </a:xfrm>
          <a:prstGeom prst="rect">
            <a:avLst/>
          </a:prstGeom>
          <a:noFill/>
        </p:spPr>
        <p:txBody>
          <a:bodyPr wrap="square">
            <a:spAutoFit/>
          </a:bodyPr>
          <a:lstStyle>
            <a:defPPr>
              <a:defRPr lang="zh-CN"/>
            </a:defPPr>
            <a:lvl1pPr indent="266700" algn="just">
              <a:defRPr sz="1800" kern="100">
                <a:ea typeface="宋体" pitchFamily="2" charset="-122"/>
                <a:cs typeface="Times New Roman" panose="02020503050405090304" pitchFamily="18" charset="0"/>
              </a:defRPr>
            </a:lvl1pPr>
          </a:lstStyle>
          <a:p>
            <a:pPr indent="0"/>
            <a:r>
              <a:rPr lang="zh-CN" altLang="en-US" sz="1400" dirty="0">
                <a:latin typeface="微软雅黑" panose="020B0503020204020204" pitchFamily="34" charset="-122"/>
                <a:ea typeface="微软雅黑" panose="020B0503020204020204" pitchFamily="34" charset="-122"/>
              </a:rPr>
              <a:t>结论：</a:t>
            </a: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90204" pitchFamily="34" charset="0"/>
              <a:buChar char="•"/>
            </a:pPr>
            <a:r>
              <a:rPr lang="en-US" altLang="zh-CN" sz="1400" dirty="0" err="1">
                <a:latin typeface="微软雅黑" panose="020B0503020204020204" pitchFamily="34" charset="-122"/>
                <a:ea typeface="微软雅黑" panose="020B0503020204020204" pitchFamily="34" charset="-122"/>
              </a:rPr>
              <a:t>FCSwinNet</a:t>
            </a:r>
            <a:r>
              <a:rPr lang="zh-CN" altLang="en-US" sz="1400" dirty="0">
                <a:latin typeface="微软雅黑" panose="020B0503020204020204" pitchFamily="34" charset="-122"/>
                <a:ea typeface="微软雅黑" panose="020B0503020204020204" pitchFamily="34" charset="-122"/>
              </a:rPr>
              <a:t>在</a:t>
            </a:r>
            <a:r>
              <a:rPr lang="en-US" altLang="zh-CN" sz="1400" dirty="0" err="1">
                <a:latin typeface="微软雅黑" panose="020B0503020204020204" pitchFamily="34" charset="-122"/>
                <a:ea typeface="微软雅黑" panose="020B0503020204020204" pitchFamily="34" charset="-122"/>
              </a:rPr>
              <a:t>FSwinNet</a:t>
            </a:r>
            <a:r>
              <a:rPr lang="zh-CN" altLang="en-US" sz="1400" dirty="0">
                <a:latin typeface="微软雅黑" panose="020B0503020204020204" pitchFamily="34" charset="-122"/>
                <a:ea typeface="微软雅黑" panose="020B0503020204020204" pitchFamily="34" charset="-122"/>
              </a:rPr>
              <a:t>上更进一步优化了分割性能</a:t>
            </a:r>
            <a:endParaRPr lang="en-US" altLang="zh-CN" sz="14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nvGraphicFramePr>
            <p:xfrm>
              <a:off x="534011" y="1159034"/>
              <a:ext cx="7648292" cy="2710180"/>
            </p:xfrm>
            <a:graphic>
              <a:graphicData uri="http://schemas.openxmlformats.org/drawingml/2006/table">
                <a:tbl>
                  <a:tblPr firstRow="1" firstCol="1" bandRow="1">
                    <a:tableStyleId>{5FD0F851-EC5A-4D38-B0AD-8093EC10F338}</a:tableStyleId>
                  </a:tblPr>
                  <a:tblGrid>
                    <a:gridCol w="2264494">
                      <a:extLst>
                        <a:ext uri="{9D8B030D-6E8A-4147-A177-3AD203B41FA5}">
                          <a16:colId xmlns:a16="http://schemas.microsoft.com/office/drawing/2014/main" val="20000"/>
                        </a:ext>
                      </a:extLst>
                    </a:gridCol>
                    <a:gridCol w="1813595">
                      <a:extLst>
                        <a:ext uri="{9D8B030D-6E8A-4147-A177-3AD203B41FA5}">
                          <a16:colId xmlns:a16="http://schemas.microsoft.com/office/drawing/2014/main" val="20001"/>
                        </a:ext>
                      </a:extLst>
                    </a:gridCol>
                    <a:gridCol w="1813595">
                      <a:extLst>
                        <a:ext uri="{9D8B030D-6E8A-4147-A177-3AD203B41FA5}">
                          <a16:colId xmlns:a16="http://schemas.microsoft.com/office/drawing/2014/main" val="20002"/>
                        </a:ext>
                      </a:extLst>
                    </a:gridCol>
                    <a:gridCol w="1756608">
                      <a:extLst>
                        <a:ext uri="{9D8B030D-6E8A-4147-A177-3AD203B41FA5}">
                          <a16:colId xmlns:a16="http://schemas.microsoft.com/office/drawing/2014/main" val="20003"/>
                        </a:ext>
                      </a:extLst>
                    </a:gridCol>
                  </a:tblGrid>
                  <a:tr h="231170">
                    <a:tc rowSpan="2">
                      <a:txBody>
                        <a:bodyPr/>
                        <a:lstStyle/>
                        <a:p>
                          <a:pPr algn="ctr">
                            <a:spcAft>
                              <a:spcPts val="0"/>
                            </a:spcAft>
                          </a:pPr>
                          <a:r>
                            <a:rPr lang="zh-CN" sz="1600" dirty="0">
                              <a:effectLst/>
                            </a:rPr>
                            <a:t>模型</a:t>
                          </a:r>
                          <a:endParaRPr lang="zh-CN" sz="1600" dirty="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zh-CN" sz="1600">
                              <a:effectLst/>
                            </a:rPr>
                            <a:t>计算量</a:t>
                          </a:r>
                          <a14:m>
                            <m:oMath xmlns:m="http://schemas.openxmlformats.org/officeDocument/2006/math">
                              <m:r>
                                <a:rPr lang="en-US" sz="1600">
                                  <a:effectLst/>
                                  <a:latin typeface="Cambria Math" panose="02040503050406030204" pitchFamily="18" charset="0"/>
                                </a:rPr>
                                <m:t>↑</m:t>
                              </m:r>
                            </m:oMath>
                          </a14:m>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zh-CN" sz="1600">
                              <a:effectLst/>
                            </a:rPr>
                            <a:t>参数量</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zh-CN" sz="1600">
                              <a:effectLst/>
                            </a:rPr>
                            <a:t>最大运行内存</a:t>
                          </a:r>
                          <a:endParaRPr lang="zh-CN" sz="16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0"/>
                      </a:ext>
                    </a:extLst>
                  </a:tr>
                  <a:tr h="231170">
                    <a:tc vMerge="1">
                      <a:txBody>
                        <a:bodyPr/>
                        <a:lstStyle/>
                        <a:p>
                          <a:endParaRPr lang="zh-CN"/>
                        </a:p>
                      </a:txBody>
                      <a:tcPr/>
                    </a:tc>
                    <a:tc>
                      <a:txBody>
                        <a:bodyPr/>
                        <a:lstStyle/>
                        <a:p>
                          <a:pPr algn="ctr">
                            <a:spcAft>
                              <a:spcPts val="0"/>
                            </a:spcAft>
                          </a:pPr>
                          <a:r>
                            <a:rPr lang="en-US" sz="1600">
                              <a:effectLst/>
                            </a:rPr>
                            <a:t>GMac</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MB</a:t>
                          </a:r>
                          <a:endParaRPr lang="zh-CN" sz="16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1"/>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AttentionUnet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103.68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57.16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622.97</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2"/>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44.27</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50.99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559.41</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3"/>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41.96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31.04</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384.64</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4"/>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SwinUnet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8.69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41.38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325.44</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5"/>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FPNNet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6.01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26.12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206.30</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6"/>
                      </a:ext>
                    </a:extLst>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PSPNet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4.29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29.82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462.80</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7"/>
                      </a:ext>
                    </a:extLst>
                  </a:tr>
                  <a:tr h="231170">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FCSwinNet(ours)</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2.83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3.87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dirty="0">
                              <a:effectLst/>
                              <a:latin typeface="宋体" pitchFamily="2" charset="-122"/>
                              <a:ea typeface="宋体" pitchFamily="2" charset="-122"/>
                              <a:cs typeface="宋体" pitchFamily="2" charset="-122"/>
                            </a:rPr>
                            <a:t>175.22</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8"/>
                      </a:ext>
                    </a:extLst>
                  </a:tr>
                </a:tbl>
              </a:graphicData>
            </a:graphic>
          </p:graphicFrame>
        </mc:Choice>
        <mc:Fallback xmlns="">
          <p:graphicFrame>
            <p:nvGraphicFramePr>
              <p:cNvPr id="2" name="表格 1"/>
              <p:cNvGraphicFramePr>
                <a:graphicFrameLocks noGrp="1"/>
              </p:cNvGraphicFramePr>
              <p:nvPr/>
            </p:nvGraphicFramePr>
            <p:xfrm>
              <a:off x="534011" y="1159034"/>
              <a:ext cx="7648292" cy="2334581"/>
            </p:xfrm>
            <a:graphic>
              <a:graphicData uri="http://schemas.openxmlformats.org/drawingml/2006/table">
                <a:tbl>
                  <a:tblPr firstRow="1" firstCol="1" bandRow="1">
                    <a:tableStyleId>{5FD0F851-EC5A-4D38-B0AD-8093EC10F338}</a:tableStyleId>
                  </a:tblPr>
                  <a:tblGrid>
                    <a:gridCol w="2264494"/>
                    <a:gridCol w="1813595"/>
                    <a:gridCol w="1813595"/>
                    <a:gridCol w="1756608"/>
                  </a:tblGrid>
                  <a:tr h="285750">
                    <a:tc rowSpan="2">
                      <a:txBody>
                        <a:bodyPr/>
                        <a:lstStyle/>
                        <a:p>
                          <a:pPr algn="ctr">
                            <a:spcAft>
                              <a:spcPts val="0"/>
                            </a:spcAft>
                          </a:pPr>
                          <a:r>
                            <a:rPr lang="zh-CN" sz="1600" dirty="0">
                              <a:effectLst/>
                            </a:rPr>
                            <a:t>模型</a:t>
                          </a:r>
                          <a:endParaRPr lang="zh-CN" sz="1600" dirty="0">
                            <a:effectLst/>
                            <a:latin typeface="宋体" pitchFamily="2" charset="-122"/>
                            <a:ea typeface="宋体" pitchFamily="2" charset="-122"/>
                            <a:cs typeface="宋体" pitchFamily="2" charset="-122"/>
                          </a:endParaRPr>
                        </a:p>
                      </a:txBody>
                      <a:tcPr marL="68580" marR="68580" marT="0" marB="0" anchor="ctr"/>
                    </a:tc>
                    <a:tc>
                      <a:txBody>
                        <a:bodyPr/>
                        <a:lstStyle/>
                        <a:p>
                          <a:endParaRPr lang="zh-CN"/>
                        </a:p>
                      </a:txBody>
                      <a:tcPr marL="68580" marR="68580" marT="0" marB="0">
                        <a:blipFill>
                          <a:blip r:embed="rId3"/>
                        </a:blipFill>
                      </a:tcPr>
                    </a:tc>
                    <a:tc>
                      <a:txBody>
                        <a:bodyPr/>
                        <a:lstStyle/>
                        <a:p>
                          <a:pPr algn="ctr">
                            <a:spcAft>
                              <a:spcPts val="0"/>
                            </a:spcAft>
                          </a:pPr>
                          <a:r>
                            <a:rPr lang="zh-CN" sz="1600">
                              <a:effectLst/>
                            </a:rPr>
                            <a:t>参数量</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zh-CN" sz="1600">
                              <a:effectLst/>
                            </a:rPr>
                            <a:t>最大运行内存</a:t>
                          </a:r>
                          <a:endParaRPr lang="zh-CN" sz="1600">
                            <a:effectLst/>
                            <a:latin typeface="宋体" pitchFamily="2" charset="-122"/>
                            <a:ea typeface="宋体" pitchFamily="2" charset="-122"/>
                            <a:cs typeface="宋体" pitchFamily="2" charset="-122"/>
                          </a:endParaRPr>
                        </a:p>
                      </a:txBody>
                      <a:tcPr marL="68580" marR="68580" marT="0" marB="0"/>
                    </a:tc>
                  </a:tr>
                  <a:tr h="231170">
                    <a:tc vMerge="1">
                      <a:tcPr/>
                    </a:tc>
                    <a:tc>
                      <a:txBody>
                        <a:bodyPr/>
                        <a:lstStyle/>
                        <a:p>
                          <a:pPr algn="ctr">
                            <a:spcAft>
                              <a:spcPts val="0"/>
                            </a:spcAft>
                          </a:pPr>
                          <a:r>
                            <a:rPr lang="en-US" sz="1600">
                              <a:effectLst/>
                            </a:rPr>
                            <a:t>GMac</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MB</a:t>
                          </a:r>
                          <a:endParaRPr lang="zh-CN" sz="16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AttentionUnet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103.68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57.16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622.97</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44.27</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50.99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559.41</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41.96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31.04</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384.64</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SwinUnet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8.69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41.38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325.44</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FPNNet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6.01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26.12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206.30</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PSPNet</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u="sng">
                              <a:effectLst/>
                              <a:latin typeface="宋体" pitchFamily="2" charset="-122"/>
                              <a:ea typeface="宋体" pitchFamily="2" charset="-122"/>
                              <a:cs typeface="宋体" pitchFamily="2" charset="-122"/>
                            </a:rPr>
                            <a:t>4.29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29.82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462.80</a:t>
                          </a:r>
                          <a:endParaRPr lang="zh-CN" sz="1200">
                            <a:effectLst/>
                            <a:latin typeface="宋体" pitchFamily="2" charset="-122"/>
                            <a:ea typeface="宋体" pitchFamily="2" charset="-122"/>
                            <a:cs typeface="宋体" pitchFamily="2" charset="-122"/>
                          </a:endParaRPr>
                        </a:p>
                      </a:txBody>
                      <a:tcPr marL="68580" marR="68580" marT="0" marB="0"/>
                    </a:tc>
                  </a:tr>
                  <a:tr h="231170">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FCSwinNet(ours)</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2.83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a:effectLst/>
                              <a:latin typeface="宋体" pitchFamily="2" charset="-122"/>
                              <a:ea typeface="宋体" pitchFamily="2" charset="-122"/>
                              <a:cs typeface="宋体" pitchFamily="2" charset="-122"/>
                            </a:rPr>
                            <a:t>3.87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b="1" dirty="0">
                              <a:effectLst/>
                              <a:latin typeface="宋体" pitchFamily="2" charset="-122"/>
                              <a:ea typeface="宋体" pitchFamily="2" charset="-122"/>
                              <a:cs typeface="宋体" pitchFamily="2" charset="-122"/>
                            </a:rPr>
                            <a:t>175.22</a:t>
                          </a:r>
                          <a:endParaRPr lang="zh-CN" sz="1200" dirty="0">
                            <a:effectLst/>
                            <a:latin typeface="宋体" pitchFamily="2" charset="-122"/>
                            <a:ea typeface="宋体" pitchFamily="2" charset="-122"/>
                            <a:cs typeface="宋体" pitchFamily="2" charset="-122"/>
                          </a:endParaRPr>
                        </a:p>
                      </a:txBody>
                      <a:tcPr marL="68580" marR="68580" marT="0" marB="0" anchor="ctr"/>
                    </a:tc>
                  </a:tr>
                </a:tbl>
              </a:graphicData>
            </a:graphic>
          </p:graphicFrame>
        </mc:Fallback>
      </mc:AlternateContent>
      <p:sp>
        <p:nvSpPr>
          <p:cNvPr id="4" name="矩形 3"/>
          <p:cNvSpPr/>
          <p:nvPr/>
        </p:nvSpPr>
        <p:spPr>
          <a:xfrm>
            <a:off x="534010" y="678389"/>
            <a:ext cx="2501798" cy="418128"/>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模型复杂度实验结果</a:t>
            </a:r>
            <a:endParaRPr lang="en-US" altLang="zh-CN" sz="16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
        <p:nvSpPr>
          <p:cNvPr id="6" name="矩形: 圆角 5"/>
          <p:cNvSpPr/>
          <p:nvPr/>
        </p:nvSpPr>
        <p:spPr>
          <a:xfrm>
            <a:off x="486793" y="3309689"/>
            <a:ext cx="7695510" cy="261396"/>
          </a:xfrm>
          <a:prstGeom prst="roundRect">
            <a:avLst/>
          </a:prstGeom>
          <a:noFill/>
          <a:ln w="28575">
            <a:solidFill>
              <a:srgbClr val="E900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75778" y="4124509"/>
            <a:ext cx="8326438" cy="875881"/>
          </a:xfrm>
          <a:prstGeom prst="rect">
            <a:avLst/>
          </a:prstGeom>
          <a:noFill/>
        </p:spPr>
        <p:txBody>
          <a:bodyPr wrap="square">
            <a:spAutoFit/>
          </a:bodyPr>
          <a:lstStyle>
            <a:defPPr>
              <a:defRPr lang="zh-CN"/>
            </a:defPPr>
            <a:lvl1pPr indent="266700" algn="just">
              <a:defRPr sz="1800" kern="100">
                <a:ea typeface="宋体" pitchFamily="2" charset="-122"/>
                <a:cs typeface="Times New Roman" panose="02020503050405090304" pitchFamily="18" charset="0"/>
              </a:defRPr>
            </a:lvl1pPr>
          </a:lstStyle>
          <a:p>
            <a:pPr>
              <a:lnSpc>
                <a:spcPct val="150000"/>
              </a:lnSpc>
            </a:pPr>
            <a:r>
              <a:rPr lang="zh-CN" altLang="en-US" dirty="0"/>
              <a:t>结论：</a:t>
            </a:r>
            <a:r>
              <a:rPr lang="zh-CN" altLang="zh-CN" dirty="0"/>
              <a:t>消融去掉</a:t>
            </a:r>
            <a:r>
              <a:rPr lang="en-US" altLang="zh-CN" dirty="0" err="1"/>
              <a:t>CSwin</a:t>
            </a:r>
            <a:r>
              <a:rPr lang="zh-CN" altLang="en-US" dirty="0"/>
              <a:t>、</a:t>
            </a:r>
            <a:r>
              <a:rPr lang="en-US" altLang="zh-CN" dirty="0"/>
              <a:t>HF</a:t>
            </a:r>
            <a:r>
              <a:rPr lang="zh-CN" altLang="en-US" dirty="0"/>
              <a:t>、</a:t>
            </a:r>
            <a:r>
              <a:rPr lang="en-US" altLang="zh-CN" dirty="0"/>
              <a:t>SFFN</a:t>
            </a:r>
            <a:r>
              <a:rPr lang="zh-CN" altLang="zh-CN" dirty="0"/>
              <a:t>模块后</a:t>
            </a:r>
            <a:r>
              <a:rPr lang="en-US" altLang="zh-CN" dirty="0" err="1"/>
              <a:t>mDice</a:t>
            </a:r>
            <a:r>
              <a:rPr lang="zh-CN" altLang="zh-CN" dirty="0"/>
              <a:t>和</a:t>
            </a:r>
            <a:r>
              <a:rPr lang="en-US" altLang="zh-CN" dirty="0" err="1"/>
              <a:t>mIoU</a:t>
            </a:r>
            <a:r>
              <a:rPr lang="zh-CN" altLang="zh-CN" dirty="0"/>
              <a:t>都下降了，可以证明本网络的</a:t>
            </a:r>
            <a:r>
              <a:rPr lang="en-US" altLang="zh-CN" dirty="0" err="1"/>
              <a:t>CSwin</a:t>
            </a:r>
            <a:r>
              <a:rPr lang="zh-CN" altLang="en-US" dirty="0"/>
              <a:t>编码器和</a:t>
            </a:r>
            <a:r>
              <a:rPr lang="en-US" altLang="zh-CN" dirty="0"/>
              <a:t>HF</a:t>
            </a:r>
            <a:r>
              <a:rPr lang="zh-CN" altLang="zh-CN" dirty="0"/>
              <a:t>高频注意力模块有效性。</a:t>
            </a:r>
          </a:p>
        </p:txBody>
      </p:sp>
      <p:graphicFrame>
        <p:nvGraphicFramePr>
          <p:cNvPr id="5" name="表格 4"/>
          <p:cNvGraphicFramePr>
            <a:graphicFrameLocks noGrp="1"/>
          </p:cNvGraphicFramePr>
          <p:nvPr/>
        </p:nvGraphicFramePr>
        <p:xfrm>
          <a:off x="748863" y="1174530"/>
          <a:ext cx="7646278" cy="2929325"/>
        </p:xfrm>
        <a:graphic>
          <a:graphicData uri="http://schemas.openxmlformats.org/drawingml/2006/table">
            <a:tbl>
              <a:tblPr firstRow="1" firstCol="1" bandRow="1">
                <a:tableStyleId>{5FD0F851-EC5A-4D38-B0AD-8093EC10F338}</a:tableStyleId>
              </a:tblPr>
              <a:tblGrid>
                <a:gridCol w="1624593">
                  <a:extLst>
                    <a:ext uri="{9D8B030D-6E8A-4147-A177-3AD203B41FA5}">
                      <a16:colId xmlns:a16="http://schemas.microsoft.com/office/drawing/2014/main" val="20000"/>
                    </a:ext>
                  </a:extLst>
                </a:gridCol>
                <a:gridCol w="756362">
                  <a:extLst>
                    <a:ext uri="{9D8B030D-6E8A-4147-A177-3AD203B41FA5}">
                      <a16:colId xmlns:a16="http://schemas.microsoft.com/office/drawing/2014/main" val="20001"/>
                    </a:ext>
                  </a:extLst>
                </a:gridCol>
                <a:gridCol w="752189">
                  <a:extLst>
                    <a:ext uri="{9D8B030D-6E8A-4147-A177-3AD203B41FA5}">
                      <a16:colId xmlns:a16="http://schemas.microsoft.com/office/drawing/2014/main" val="20002"/>
                    </a:ext>
                  </a:extLst>
                </a:gridCol>
                <a:gridCol w="752189">
                  <a:extLst>
                    <a:ext uri="{9D8B030D-6E8A-4147-A177-3AD203B41FA5}">
                      <a16:colId xmlns:a16="http://schemas.microsoft.com/office/drawing/2014/main" val="20003"/>
                    </a:ext>
                  </a:extLst>
                </a:gridCol>
                <a:gridCol w="752189">
                  <a:extLst>
                    <a:ext uri="{9D8B030D-6E8A-4147-A177-3AD203B41FA5}">
                      <a16:colId xmlns:a16="http://schemas.microsoft.com/office/drawing/2014/main" val="20004"/>
                    </a:ext>
                  </a:extLst>
                </a:gridCol>
                <a:gridCol w="752189">
                  <a:extLst>
                    <a:ext uri="{9D8B030D-6E8A-4147-A177-3AD203B41FA5}">
                      <a16:colId xmlns:a16="http://schemas.microsoft.com/office/drawing/2014/main" val="20005"/>
                    </a:ext>
                  </a:extLst>
                </a:gridCol>
                <a:gridCol w="752189">
                  <a:extLst>
                    <a:ext uri="{9D8B030D-6E8A-4147-A177-3AD203B41FA5}">
                      <a16:colId xmlns:a16="http://schemas.microsoft.com/office/drawing/2014/main" val="20006"/>
                    </a:ext>
                  </a:extLst>
                </a:gridCol>
                <a:gridCol w="752189">
                  <a:extLst>
                    <a:ext uri="{9D8B030D-6E8A-4147-A177-3AD203B41FA5}">
                      <a16:colId xmlns:a16="http://schemas.microsoft.com/office/drawing/2014/main" val="20007"/>
                    </a:ext>
                  </a:extLst>
                </a:gridCol>
                <a:gridCol w="752189">
                  <a:extLst>
                    <a:ext uri="{9D8B030D-6E8A-4147-A177-3AD203B41FA5}">
                      <a16:colId xmlns:a16="http://schemas.microsoft.com/office/drawing/2014/main" val="20008"/>
                    </a:ext>
                  </a:extLst>
                </a:gridCol>
              </a:tblGrid>
              <a:tr h="365151">
                <a:tc rowSpan="2">
                  <a:txBody>
                    <a:bodyPr/>
                    <a:lstStyle/>
                    <a:p>
                      <a:pPr algn="ctr">
                        <a:spcAft>
                          <a:spcPts val="0"/>
                        </a:spcAft>
                      </a:pPr>
                      <a:r>
                        <a:rPr lang="zh-CN" sz="1600" dirty="0">
                          <a:effectLst/>
                        </a:rPr>
                        <a:t>模型</a:t>
                      </a:r>
                      <a:endParaRPr lang="zh-CN" sz="1600" dirty="0">
                        <a:effectLst/>
                        <a:latin typeface="宋体" pitchFamily="2" charset="-122"/>
                        <a:ea typeface="宋体" pitchFamily="2" charset="-122"/>
                        <a:cs typeface="宋体" pitchFamily="2" charset="-122"/>
                      </a:endParaRPr>
                    </a:p>
                  </a:txBody>
                  <a:tcPr marL="68580" marR="68580" marT="0" marB="0" anchor="ctr"/>
                </a:tc>
                <a:tc gridSpan="2">
                  <a:txBody>
                    <a:bodyPr/>
                    <a:lstStyle/>
                    <a:p>
                      <a:pPr algn="ctr">
                        <a:spcAft>
                          <a:spcPts val="0"/>
                        </a:spcAft>
                      </a:pPr>
                      <a:r>
                        <a:rPr lang="zh-CN" sz="1600">
                          <a:effectLst/>
                        </a:rPr>
                        <a:t>平均值</a:t>
                      </a:r>
                      <a:endParaRPr lang="zh-CN" sz="16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600">
                          <a:effectLst/>
                        </a:rPr>
                        <a:t>斑块</a:t>
                      </a:r>
                      <a:endParaRPr lang="zh-CN" sz="16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600">
                          <a:effectLst/>
                        </a:rPr>
                        <a:t>内中膜</a:t>
                      </a:r>
                      <a:endParaRPr lang="zh-CN" sz="16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tc gridSpan="2">
                  <a:txBody>
                    <a:bodyPr/>
                    <a:lstStyle/>
                    <a:p>
                      <a:pPr algn="ctr">
                        <a:spcAft>
                          <a:spcPts val="0"/>
                        </a:spcAft>
                      </a:pPr>
                      <a:r>
                        <a:rPr lang="zh-CN" sz="1600">
                          <a:effectLst/>
                        </a:rPr>
                        <a:t>管腔</a:t>
                      </a:r>
                      <a:endParaRPr lang="zh-CN" sz="1600">
                        <a:effectLst/>
                        <a:latin typeface="宋体" pitchFamily="2" charset="-122"/>
                        <a:ea typeface="宋体" pitchFamily="2" charset="-122"/>
                        <a:cs typeface="宋体" pitchFamily="2" charset="-122"/>
                      </a:endParaRPr>
                    </a:p>
                  </a:txBody>
                  <a:tcPr marL="68580" marR="68580" marT="0" marB="0"/>
                </a:tc>
                <a:tc hMerge="1">
                  <a:txBody>
                    <a:bodyPr/>
                    <a:lstStyle/>
                    <a:p>
                      <a:endParaRPr lang="zh-CN"/>
                    </a:p>
                  </a:txBody>
                  <a:tcPr/>
                </a:tc>
                <a:extLst>
                  <a:ext uri="{0D108BD9-81ED-4DB2-BD59-A6C34878D82A}">
                    <a16:rowId xmlns:a16="http://schemas.microsoft.com/office/drawing/2014/main" val="10000"/>
                  </a:ext>
                </a:extLst>
              </a:tr>
              <a:tr h="365151">
                <a:tc vMerge="1">
                  <a:txBody>
                    <a:bodyPr/>
                    <a:lstStyle/>
                    <a:p>
                      <a:endParaRPr lang="zh-CN"/>
                    </a:p>
                  </a:txBody>
                  <a:tcPr/>
                </a:tc>
                <a:tc>
                  <a:txBody>
                    <a:bodyPr/>
                    <a:lstStyle/>
                    <a:p>
                      <a:pPr algn="ctr">
                        <a:spcAft>
                          <a:spcPts val="0"/>
                        </a:spcAft>
                      </a:pPr>
                      <a:r>
                        <a:rPr lang="en-US" sz="1600">
                          <a:effectLst/>
                        </a:rPr>
                        <a:t>mDice</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mIoU</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Dice</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mIoU</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Dice</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mIoU</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Dice</a:t>
                      </a:r>
                      <a:endParaRPr lang="zh-CN" sz="1600">
                        <a:effectLst/>
                        <a:latin typeface="宋体" pitchFamily="2" charset="-122"/>
                        <a:ea typeface="宋体" pitchFamily="2" charset="-122"/>
                        <a:cs typeface="宋体" pitchFamily="2" charset="-122"/>
                      </a:endParaRPr>
                    </a:p>
                  </a:txBody>
                  <a:tcPr marL="68580" marR="68580" marT="0" marB="0"/>
                </a:tc>
                <a:tc>
                  <a:txBody>
                    <a:bodyPr/>
                    <a:lstStyle/>
                    <a:p>
                      <a:pPr algn="ctr">
                        <a:spcAft>
                          <a:spcPts val="0"/>
                        </a:spcAft>
                      </a:pPr>
                      <a:r>
                        <a:rPr lang="en-US" sz="1600">
                          <a:effectLst/>
                        </a:rPr>
                        <a:t>mIoU</a:t>
                      </a:r>
                      <a:endParaRPr lang="zh-CN" sz="16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1"/>
                  </a:ext>
                </a:extLst>
              </a:tr>
              <a:tr h="458468">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w/o CSwin</a:t>
                      </a:r>
                      <a:r>
                        <a:rPr lang="zh-CN" sz="1200">
                          <a:effectLst/>
                          <a:latin typeface="宋体" pitchFamily="2" charset="-122"/>
                          <a:ea typeface="宋体" pitchFamily="2" charset="-122"/>
                          <a:cs typeface="宋体" pitchFamily="2" charset="-122"/>
                        </a:rPr>
                        <a:t>模块</a:t>
                      </a: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83.77</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73.30</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74.68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59.59</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78.13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64.11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82.90</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70.80</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2"/>
                  </a:ext>
                </a:extLst>
              </a:tr>
              <a:tr h="365151">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w/o HF</a:t>
                      </a:r>
                      <a:r>
                        <a:rPr lang="zh-CN" sz="1200">
                          <a:effectLst/>
                          <a:latin typeface="宋体" pitchFamily="2" charset="-122"/>
                          <a:ea typeface="宋体" pitchFamily="2" charset="-122"/>
                          <a:cs typeface="宋体" pitchFamily="2" charset="-122"/>
                        </a:rPr>
                        <a:t>和</a:t>
                      </a:r>
                      <a:r>
                        <a:rPr lang="en-US" sz="1200">
                          <a:effectLst/>
                          <a:latin typeface="宋体" pitchFamily="2" charset="-122"/>
                          <a:ea typeface="宋体" pitchFamily="2" charset="-122"/>
                          <a:cs typeface="宋体" pitchFamily="2" charset="-122"/>
                        </a:rPr>
                        <a:t>SFFN</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83.23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72.56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73.82</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58.51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78.23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64.24</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81.53</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98.82</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3"/>
                  </a:ext>
                </a:extLst>
              </a:tr>
              <a:tr h="458468">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w/o HF</a:t>
                      </a:r>
                      <a:r>
                        <a:rPr lang="zh-CN" sz="1200">
                          <a:effectLst/>
                          <a:latin typeface="宋体" pitchFamily="2" charset="-122"/>
                          <a:ea typeface="宋体" pitchFamily="2" charset="-122"/>
                          <a:cs typeface="宋体" pitchFamily="2" charset="-122"/>
                        </a:rPr>
                        <a:t>模块</a:t>
                      </a: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84.08</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73.74</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74.66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59.57</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79.21</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65.56</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83.05</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71.01</a:t>
                      </a:r>
                      <a:endParaRPr lang="zh-CN" sz="1200">
                        <a:effectLst/>
                        <a:latin typeface="宋体" pitchFamily="2" charset="-122"/>
                        <a:ea typeface="宋体" pitchFamily="2" charset="-122"/>
                        <a:cs typeface="宋体" pitchFamily="2" charset="-122"/>
                      </a:endParaRPr>
                    </a:p>
                  </a:txBody>
                  <a:tcPr marL="68580" marR="68580" marT="0" marB="0"/>
                </a:tc>
                <a:extLst>
                  <a:ext uri="{0D108BD9-81ED-4DB2-BD59-A6C34878D82A}">
                    <a16:rowId xmlns:a16="http://schemas.microsoft.com/office/drawing/2014/main" val="10004"/>
                  </a:ext>
                </a:extLst>
              </a:tr>
              <a:tr h="458468">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w/o HF</a:t>
                      </a:r>
                      <a:r>
                        <a:rPr lang="zh-CN" sz="1200">
                          <a:effectLst/>
                          <a:latin typeface="宋体" pitchFamily="2" charset="-122"/>
                          <a:ea typeface="宋体" pitchFamily="2" charset="-122"/>
                          <a:cs typeface="宋体" pitchFamily="2" charset="-122"/>
                        </a:rPr>
                        <a:t>和</a:t>
                      </a:r>
                      <a:r>
                        <a:rPr lang="en-US" sz="1200">
                          <a:effectLst/>
                          <a:latin typeface="宋体" pitchFamily="2" charset="-122"/>
                          <a:ea typeface="宋体" pitchFamily="2" charset="-122"/>
                          <a:cs typeface="宋体" pitchFamily="2" charset="-122"/>
                        </a:rPr>
                        <a:t>CSwin</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83.42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72.82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74.07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58.82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78.33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64.37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81.93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69.39</a:t>
                      </a:r>
                      <a:endParaRPr lang="zh-CN" sz="120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5"/>
                  </a:ext>
                </a:extLst>
              </a:tr>
              <a:tr h="458468">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FCSwinNet(base)</a:t>
                      </a:r>
                      <a:endParaRPr lang="zh-CN" sz="120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84.61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74.43</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77.28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62.98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78.51</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64.62</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a:effectLst/>
                          <a:latin typeface="宋体" pitchFamily="2" charset="-122"/>
                          <a:ea typeface="宋体" pitchFamily="2" charset="-122"/>
                          <a:cs typeface="宋体" pitchFamily="2" charset="-122"/>
                        </a:rPr>
                        <a:t>83.27</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latin typeface="宋体" pitchFamily="2" charset="-122"/>
                          <a:ea typeface="宋体" pitchFamily="2" charset="-122"/>
                          <a:cs typeface="宋体" pitchFamily="2" charset="-122"/>
                        </a:rPr>
                        <a:t>71.35</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6"/>
                  </a:ext>
                </a:extLst>
              </a:tr>
            </a:tbl>
          </a:graphicData>
        </a:graphic>
      </p:graphicFrame>
      <p:sp>
        <p:nvSpPr>
          <p:cNvPr id="11" name="矩形 10"/>
          <p:cNvSpPr/>
          <p:nvPr/>
        </p:nvSpPr>
        <p:spPr>
          <a:xfrm>
            <a:off x="660134" y="661446"/>
            <a:ext cx="3985018" cy="418128"/>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消融实验：</a:t>
            </a:r>
            <a:r>
              <a:rPr lang="zh-CN" altLang="zh-CN" sz="1600" b="1" dirty="0">
                <a:latin typeface="微软雅黑" panose="020B0503020204020204" pitchFamily="34" charset="-122"/>
                <a:ea typeface="微软雅黑" panose="020B0503020204020204" pitchFamily="34" charset="-122"/>
              </a:rPr>
              <a:t>验证</a:t>
            </a:r>
            <a:r>
              <a:rPr lang="en-US" altLang="zh-CN" sz="1600" b="1" dirty="0" err="1">
                <a:latin typeface="微软雅黑" panose="020B0503020204020204" pitchFamily="34" charset="-122"/>
                <a:ea typeface="微软雅黑" panose="020B0503020204020204" pitchFamily="34" charset="-122"/>
              </a:rPr>
              <a:t>FCSwinNet</a:t>
            </a:r>
            <a:r>
              <a:rPr lang="zh-CN" altLang="zh-CN" sz="1600" b="1" dirty="0">
                <a:latin typeface="微软雅黑" panose="020B0503020204020204" pitchFamily="34" charset="-122"/>
                <a:ea typeface="微软雅黑" panose="020B0503020204020204" pitchFamily="34" charset="-122"/>
              </a:rPr>
              <a:t>模块有效性</a:t>
            </a:r>
            <a:endParaRPr lang="en-US" altLang="zh-CN" sz="16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101333" y="970524"/>
            <a:ext cx="1846583" cy="418191"/>
          </a:xfrm>
          <a:prstGeom prst="rect">
            <a:avLst/>
          </a:prstGeom>
        </p:spPr>
        <p:txBody>
          <a:bodyPr wrap="square">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可视化结果</a:t>
            </a:r>
            <a:endParaRPr lang="en-US" altLang="zh-CN" sz="1600" b="1" dirty="0">
              <a:latin typeface="微软雅黑" panose="020B0503020204020204" pitchFamily="34" charset="-122"/>
              <a:ea typeface="微软雅黑" panose="020B0503020204020204" pitchFamily="34" charset="-122"/>
            </a:endParaRPr>
          </a:p>
        </p:txBody>
      </p:sp>
      <p:pic>
        <p:nvPicPr>
          <p:cNvPr id="6" name="图片 5"/>
          <p:cNvPicPr/>
          <p:nvPr/>
        </p:nvPicPr>
        <p:blipFill>
          <a:blip r:embed="rId3"/>
          <a:stretch>
            <a:fillRect/>
          </a:stretch>
        </p:blipFill>
        <p:spPr>
          <a:xfrm>
            <a:off x="1583424" y="609600"/>
            <a:ext cx="6792225" cy="4390790"/>
          </a:xfrm>
          <a:prstGeom prst="rect">
            <a:avLst/>
          </a:prstGeom>
        </p:spPr>
      </p:pic>
      <p:sp>
        <p:nvSpPr>
          <p:cNvPr id="3" name="文本框 2"/>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CSwinT</a:t>
            </a:r>
            <a:r>
              <a:rPr lang="zh-CN" altLang="en-US" sz="2800" dirty="0">
                <a:latin typeface="微软雅黑" panose="020B0503020204020204" pitchFamily="34" charset="-122"/>
                <a:ea typeface="微软雅黑" panose="020B0503020204020204" pitchFamily="34" charset="-122"/>
              </a:rPr>
              <a:t>和</a:t>
            </a:r>
            <a:r>
              <a:rPr lang="en-US" altLang="zh-CN" sz="2800" dirty="0">
                <a:latin typeface="微软雅黑" panose="020B0503020204020204" pitchFamily="34" charset="-122"/>
                <a:ea typeface="微软雅黑" panose="020B0503020204020204" pitchFamily="34" charset="-122"/>
              </a:rPr>
              <a:t>HFAB</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43012" y="1863724"/>
            <a:ext cx="1596629" cy="159662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6"/>
          <p:cNvGrpSpPr/>
          <p:nvPr/>
        </p:nvGrpSpPr>
        <p:grpSpPr bwMode="auto">
          <a:xfrm>
            <a:off x="1857375" y="2112566"/>
            <a:ext cx="5692379" cy="1227534"/>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6" name="文本框 11"/>
            <p:cNvSpPr txBox="1">
              <a:spLocks noChangeArrowheads="1"/>
            </p:cNvSpPr>
            <p:nvPr/>
          </p:nvSpPr>
          <p:spPr bwMode="auto">
            <a:xfrm>
              <a:off x="3390634" y="3272002"/>
              <a:ext cx="5523726" cy="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系统边缘部署与设计实现</a:t>
              </a:r>
            </a:p>
          </p:txBody>
        </p:sp>
      </p:grpSp>
      <p:grpSp>
        <p:nvGrpSpPr>
          <p:cNvPr id="4" name="组合 15"/>
          <p:cNvGrpSpPr/>
          <p:nvPr/>
        </p:nvGrpSpPr>
        <p:grpSpPr bwMode="auto">
          <a:xfrm>
            <a:off x="1" y="1992312"/>
            <a:ext cx="2488406" cy="1639746"/>
            <a:chOff x="0" y="2628900"/>
            <a:chExt cx="3318008" cy="2185947"/>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2" name="文本框 14"/>
            <p:cNvSpPr txBox="1">
              <a:spLocks noChangeArrowheads="1"/>
            </p:cNvSpPr>
            <p:nvPr/>
          </p:nvSpPr>
          <p:spPr bwMode="auto">
            <a:xfrm>
              <a:off x="742950" y="3214688"/>
              <a:ext cx="2575058" cy="16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7200" b="1" dirty="0">
                  <a:solidFill>
                    <a:srgbClr val="CA0810"/>
                  </a:solidFill>
                  <a:latin typeface="微软雅黑" panose="020B0503020204020204" pitchFamily="34" charset="-122"/>
                  <a:ea typeface="微软雅黑" panose="020B0503020204020204" pitchFamily="34" charset="-122"/>
                </a:rPr>
                <a:t>04</a:t>
              </a:r>
              <a:endParaRPr lang="zh-CN" altLang="en-US" sz="72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ChangeArrowheads="1"/>
          </p:cNvSpPr>
          <p:nvPr/>
        </p:nvSpPr>
        <p:spPr bwMode="auto">
          <a:xfrm>
            <a:off x="307392" y="1138263"/>
            <a:ext cx="8494824" cy="983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342900" indent="-342900" defTabSz="914400" eaLnBrk="0" fontAlgn="base" hangingPunct="0">
              <a:lnSpc>
                <a:spcPct val="150000"/>
              </a:lnSpc>
              <a:spcBef>
                <a:spcPct val="0"/>
              </a:spcBef>
              <a:spcAft>
                <a:spcPct val="0"/>
              </a:spcAft>
              <a:buFont typeface="+mj-ea"/>
              <a:buAutoNum type="circleNumDbPlain"/>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分割功能测试：选择图像点击自动测量</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defTabSz="914400" eaLnBrk="0" fontAlgn="base" hangingPunct="0">
              <a:lnSpc>
                <a:spcPct val="150000"/>
              </a:lnSpc>
              <a:spcBef>
                <a:spcPct val="0"/>
              </a:spcBef>
              <a:spcAft>
                <a:spcPct val="0"/>
              </a:spcAft>
              <a:buFont typeface="+mj-ea"/>
              <a:buAutoNum type="circleNumDbPlain"/>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性能测试：选取</a:t>
            </a:r>
            <a:r>
              <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rPr>
              <a:t>60</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张测集图片一次性推理，分割完成得到总耗时，计算平均耗时。</a:t>
            </a:r>
          </a:p>
          <a:p>
            <a:pPr marL="228600" indent="-228600" defTabSz="914400" eaLnBrk="0" fontAlgn="base" hangingPunct="0">
              <a:lnSpc>
                <a:spcPct val="150000"/>
              </a:lnSpc>
              <a:spcBef>
                <a:spcPct val="0"/>
              </a:spcBef>
              <a:spcAft>
                <a:spcPct val="0"/>
              </a:spcAft>
              <a:buFont typeface="+mj-ea"/>
              <a:buAutoNum type="circleNumDbPlain"/>
            </a:pPr>
            <a:endParaRPr lang="zh-CN" altLang="en-US" sz="12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graphicFrame>
        <p:nvGraphicFramePr>
          <p:cNvPr id="8" name="表格 7"/>
          <p:cNvGraphicFramePr>
            <a:graphicFrameLocks noGrp="1"/>
          </p:cNvGraphicFramePr>
          <p:nvPr/>
        </p:nvGraphicFramePr>
        <p:xfrm>
          <a:off x="1089364" y="2476601"/>
          <a:ext cx="6663268" cy="1751851"/>
        </p:xfrm>
        <a:graphic>
          <a:graphicData uri="http://schemas.openxmlformats.org/drawingml/2006/table">
            <a:tbl>
              <a:tblPr firstRow="1" firstCol="1" bandRow="1">
                <a:tableStyleId>{5FD0F851-EC5A-4D38-B0AD-8093EC10F338}</a:tableStyleId>
              </a:tblPr>
              <a:tblGrid>
                <a:gridCol w="2709333">
                  <a:extLst>
                    <a:ext uri="{9D8B030D-6E8A-4147-A177-3AD203B41FA5}">
                      <a16:colId xmlns:a16="http://schemas.microsoft.com/office/drawing/2014/main" val="20000"/>
                    </a:ext>
                  </a:extLst>
                </a:gridCol>
                <a:gridCol w="2040467">
                  <a:extLst>
                    <a:ext uri="{9D8B030D-6E8A-4147-A177-3AD203B41FA5}">
                      <a16:colId xmlns:a16="http://schemas.microsoft.com/office/drawing/2014/main" val="20001"/>
                    </a:ext>
                  </a:extLst>
                </a:gridCol>
                <a:gridCol w="1913468">
                  <a:extLst>
                    <a:ext uri="{9D8B030D-6E8A-4147-A177-3AD203B41FA5}">
                      <a16:colId xmlns:a16="http://schemas.microsoft.com/office/drawing/2014/main" val="20002"/>
                    </a:ext>
                  </a:extLst>
                </a:gridCol>
              </a:tblGrid>
              <a:tr h="411662">
                <a:tc>
                  <a:txBody>
                    <a:bodyPr/>
                    <a:lstStyle/>
                    <a:p>
                      <a:pPr algn="ctr">
                        <a:spcAft>
                          <a:spcPts val="0"/>
                        </a:spcAft>
                      </a:pPr>
                      <a:r>
                        <a:rPr lang="zh-CN" sz="1400" dirty="0">
                          <a:effectLst/>
                        </a:rPr>
                        <a:t>模型</a:t>
                      </a:r>
                      <a:endParaRPr lang="zh-CN" sz="1400" dirty="0">
                        <a:effectLst/>
                        <a:latin typeface="宋体" pitchFamily="2" charset="-122"/>
                        <a:ea typeface="宋体" pitchFamily="2" charset="-122"/>
                        <a:cs typeface="宋体" pitchFamily="2" charset="-122"/>
                      </a:endParaRPr>
                    </a:p>
                  </a:txBody>
                  <a:tcPr marL="68580" marR="68580" marT="0" marB="0" anchor="ctr"/>
                </a:tc>
                <a:tc>
                  <a:txBody>
                    <a:bodyPr/>
                    <a:lstStyle/>
                    <a:p>
                      <a:pPr algn="ctr">
                        <a:spcAft>
                          <a:spcPts val="0"/>
                        </a:spcAft>
                      </a:pPr>
                      <a:r>
                        <a:rPr lang="zh-CN" altLang="en-US" sz="1400" dirty="0">
                          <a:effectLst/>
                          <a:latin typeface="宋体" pitchFamily="2" charset="-122"/>
                          <a:ea typeface="宋体" pitchFamily="2" charset="-122"/>
                          <a:cs typeface="宋体" pitchFamily="2" charset="-122"/>
                        </a:rPr>
                        <a:t>平均推理时间（</a:t>
                      </a:r>
                      <a:r>
                        <a:rPr lang="en-US" altLang="zh-CN" sz="1400" dirty="0" err="1">
                          <a:effectLst/>
                          <a:latin typeface="宋体" pitchFamily="2" charset="-122"/>
                          <a:ea typeface="宋体" pitchFamily="2" charset="-122"/>
                          <a:cs typeface="宋体" pitchFamily="2" charset="-122"/>
                        </a:rPr>
                        <a:t>ms</a:t>
                      </a:r>
                      <a:r>
                        <a:rPr lang="zh-CN" altLang="en-US" sz="1400" dirty="0">
                          <a:effectLst/>
                          <a:latin typeface="宋体" pitchFamily="2" charset="-122"/>
                          <a:ea typeface="宋体" pitchFamily="2" charset="-122"/>
                          <a:cs typeface="宋体" pitchFamily="2" charset="-122"/>
                        </a:rPr>
                        <a:t>）</a:t>
                      </a:r>
                      <a:endParaRPr lang="zh-CN" sz="1400" dirty="0">
                        <a:effectLst/>
                        <a:latin typeface="宋体" pitchFamily="2" charset="-122"/>
                        <a:ea typeface="宋体" pitchFamily="2" charset="-122"/>
                        <a:cs typeface="宋体" pitchFamily="2" charset="-122"/>
                      </a:endParaRPr>
                    </a:p>
                  </a:txBody>
                  <a:tcPr marL="68580" marR="68580" marT="0" marB="0"/>
                </a:tc>
                <a:tc>
                  <a:txBody>
                    <a:bodyPr/>
                    <a:lstStyle/>
                    <a:p>
                      <a:pPr algn="ctr"/>
                      <a:r>
                        <a:rPr lang="en-US" altLang="zh-CN" sz="1400" dirty="0" err="1"/>
                        <a:t>mDice</a:t>
                      </a:r>
                      <a:endParaRPr lang="zh-CN" altLang="en-US" sz="1400" dirty="0"/>
                    </a:p>
                  </a:txBody>
                  <a:tcPr marL="68580" marR="68580" marT="0" marB="0"/>
                </a:tc>
                <a:extLst>
                  <a:ext uri="{0D108BD9-81ED-4DB2-BD59-A6C34878D82A}">
                    <a16:rowId xmlns:a16="http://schemas.microsoft.com/office/drawing/2014/main" val="10000"/>
                  </a:ext>
                </a:extLst>
              </a:tr>
              <a:tr h="411662">
                <a:tc>
                  <a:txBody>
                    <a:bodyPr/>
                    <a:lstStyle/>
                    <a:p>
                      <a:pPr algn="ctr">
                        <a:lnSpc>
                          <a:spcPts val="2500"/>
                        </a:lnSpc>
                        <a:spcAft>
                          <a:spcPts val="0"/>
                        </a:spcAft>
                      </a:pPr>
                      <a:r>
                        <a:rPr lang="en-US" sz="1200" dirty="0" err="1">
                          <a:effectLst/>
                        </a:rPr>
                        <a:t>FSwinNet</a:t>
                      </a:r>
                      <a:r>
                        <a:rPr lang="zh-CN" sz="1200" dirty="0">
                          <a:effectLst/>
                        </a:rPr>
                        <a:t>（</a:t>
                      </a:r>
                      <a:r>
                        <a:rPr lang="en-US" sz="1200" dirty="0">
                          <a:effectLst/>
                        </a:rPr>
                        <a:t>ours</a:t>
                      </a:r>
                      <a:r>
                        <a:rPr lang="zh-CN" sz="1200" dirty="0">
                          <a:effectLst/>
                        </a:rPr>
                        <a:t>）</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dirty="0">
                          <a:effectLst/>
                        </a:rPr>
                        <a:t>234.01</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rPr>
                        <a:t>81.34</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1"/>
                  </a:ext>
                </a:extLst>
              </a:tr>
              <a:tr h="516865">
                <a:tc>
                  <a:txBody>
                    <a:bodyPr/>
                    <a:lstStyle/>
                    <a:p>
                      <a:pPr algn="ctr">
                        <a:lnSpc>
                          <a:spcPts val="2500"/>
                        </a:lnSpc>
                        <a:spcAft>
                          <a:spcPts val="0"/>
                        </a:spcAft>
                      </a:pPr>
                      <a:r>
                        <a:rPr lang="en-US" sz="1200" dirty="0" err="1">
                          <a:effectLst/>
                        </a:rPr>
                        <a:t>FCSwinNet</a:t>
                      </a:r>
                      <a:r>
                        <a:rPr lang="zh-CN" sz="1200" dirty="0">
                          <a:effectLst/>
                        </a:rPr>
                        <a:t>（</a:t>
                      </a:r>
                      <a:r>
                        <a:rPr lang="en-US" sz="1200" dirty="0">
                          <a:effectLst/>
                        </a:rPr>
                        <a:t>ours</a:t>
                      </a:r>
                      <a:r>
                        <a:rPr lang="zh-CN" sz="1200" dirty="0">
                          <a:effectLst/>
                        </a:rPr>
                        <a:t>）</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dirty="0">
                          <a:effectLst/>
                        </a:rPr>
                        <a:t>492.75</a:t>
                      </a:r>
                      <a:endParaRPr lang="zh-CN" sz="1200" dirty="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rPr>
                        <a:t>82.06</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2"/>
                  </a:ext>
                </a:extLst>
              </a:tr>
              <a:tr h="411662">
                <a:tc>
                  <a:txBody>
                    <a:bodyPr/>
                    <a:lstStyle/>
                    <a:p>
                      <a:pPr algn="ctr">
                        <a:lnSpc>
                          <a:spcPts val="2500"/>
                        </a:lnSpc>
                        <a:spcAft>
                          <a:spcPts val="0"/>
                        </a:spcAft>
                      </a:pPr>
                      <a:r>
                        <a:rPr lang="en-US" sz="1200" dirty="0" err="1">
                          <a:effectLst/>
                        </a:rPr>
                        <a:t>FPNNet</a:t>
                      </a:r>
                      <a:endParaRPr lang="zh-CN" sz="1200" dirty="0">
                        <a:effectLst/>
                        <a:latin typeface="宋体" pitchFamily="2" charset="-122"/>
                        <a:ea typeface="宋体" pitchFamily="2" charset="-122"/>
                        <a:cs typeface="宋体" pitchFamily="2" charset="-122"/>
                      </a:endParaRPr>
                    </a:p>
                  </a:txBody>
                  <a:tcPr marL="68580" marR="68580" marT="0" marB="0"/>
                </a:tc>
                <a:tc>
                  <a:txBody>
                    <a:bodyPr/>
                    <a:lstStyle/>
                    <a:p>
                      <a:pPr algn="ctr">
                        <a:lnSpc>
                          <a:spcPts val="2500"/>
                        </a:lnSpc>
                        <a:spcAft>
                          <a:spcPts val="0"/>
                        </a:spcAft>
                      </a:pPr>
                      <a:r>
                        <a:rPr lang="en-US" sz="1200">
                          <a:effectLst/>
                        </a:rPr>
                        <a:t>552.18</a:t>
                      </a:r>
                      <a:endParaRPr lang="zh-CN" sz="1200">
                        <a:effectLst/>
                        <a:latin typeface="宋体" pitchFamily="2" charset="-122"/>
                        <a:ea typeface="宋体" pitchFamily="2" charset="-122"/>
                        <a:cs typeface="宋体" pitchFamily="2" charset="-122"/>
                      </a:endParaRPr>
                    </a:p>
                  </a:txBody>
                  <a:tcPr marL="68580" marR="68580" marT="0" marB="0" anchor="ctr"/>
                </a:tc>
                <a:tc>
                  <a:txBody>
                    <a:bodyPr/>
                    <a:lstStyle/>
                    <a:p>
                      <a:pPr algn="ctr">
                        <a:lnSpc>
                          <a:spcPts val="2500"/>
                        </a:lnSpc>
                        <a:spcAft>
                          <a:spcPts val="0"/>
                        </a:spcAft>
                      </a:pPr>
                      <a:r>
                        <a:rPr lang="en-US" sz="1200" dirty="0">
                          <a:effectLst/>
                        </a:rPr>
                        <a:t>80.81</a:t>
                      </a:r>
                      <a:endParaRPr lang="zh-CN" sz="1200" dirty="0">
                        <a:effectLst/>
                        <a:latin typeface="宋体" pitchFamily="2" charset="-122"/>
                        <a:ea typeface="宋体" pitchFamily="2" charset="-122"/>
                        <a:cs typeface="宋体" pitchFamily="2" charset="-122"/>
                      </a:endParaRPr>
                    </a:p>
                  </a:txBody>
                  <a:tcPr marL="68580" marR="68580" marT="0" marB="0" anchor="ctr"/>
                </a:tc>
                <a:extLst>
                  <a:ext uri="{0D108BD9-81ED-4DB2-BD59-A6C34878D82A}">
                    <a16:rowId xmlns:a16="http://schemas.microsoft.com/office/drawing/2014/main" val="10003"/>
                  </a:ext>
                </a:extLst>
              </a:tr>
            </a:tbl>
          </a:graphicData>
        </a:graphic>
      </p:graphicFrame>
      <p:sp>
        <p:nvSpPr>
          <p:cNvPr id="3" name="文本框 2"/>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系统边缘部署与设计实现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25424" y="2140594"/>
            <a:ext cx="3116826" cy="1023742"/>
          </a:xfrm>
          <a:prstGeom prst="rect">
            <a:avLst/>
          </a:prstGeom>
        </p:spPr>
        <p:txBody>
          <a:bodyPr wrap="square">
            <a:spAutoFit/>
          </a:bodyPr>
          <a:lstStyle/>
          <a:p>
            <a:pPr defTabSz="914400" eaLnBrk="0" fontAlgn="base" hangingPunct="0">
              <a:lnSpc>
                <a:spcPct val="150000"/>
              </a:lnSpc>
              <a:spcBef>
                <a:spcPct val="0"/>
              </a:spcBef>
              <a:spcAft>
                <a:spcPct val="0"/>
              </a:spcAft>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对于</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横切图</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标注出了</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颈动脉管腔</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和</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颈动脉斑块</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en-US" altLang="zh-CN" sz="1400" kern="100" dirty="0">
              <a:latin typeface="微软雅黑" panose="020B0503020204020204" pitchFamily="34" charset="-122"/>
              <a:ea typeface="微软雅黑" panose="020B0503020204020204" pitchFamily="34" charset="-122"/>
              <a:cs typeface="Times New Roman" panose="02020503050405090304" pitchFamily="18" charset="0"/>
            </a:endParaRPr>
          </a:p>
          <a:p>
            <a:pPr defTabSz="914400" eaLnBrk="0" fontAlgn="base" hangingPunct="0">
              <a:lnSpc>
                <a:spcPct val="150000"/>
              </a:lnSpc>
              <a:spcBef>
                <a:spcPct val="0"/>
              </a:spcBef>
              <a:spcAft>
                <a:spcPct val="0"/>
              </a:spcAft>
            </a:pP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对于</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纵切图</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标注出了</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颈动脉内中膜</a:t>
            </a:r>
            <a:r>
              <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rPr>
              <a:t>。</a:t>
            </a:r>
          </a:p>
        </p:txBody>
      </p:sp>
      <p:pic>
        <p:nvPicPr>
          <p:cNvPr id="8" name="图片 7"/>
          <p:cNvPicPr/>
          <p:nvPr/>
        </p:nvPicPr>
        <p:blipFill rotWithShape="1">
          <a:blip r:embed="rId3"/>
          <a:srcRect t="2688" b="13138"/>
          <a:stretch>
            <a:fillRect/>
          </a:stretch>
        </p:blipFill>
        <p:spPr bwMode="auto">
          <a:xfrm>
            <a:off x="101751" y="616385"/>
            <a:ext cx="2754206" cy="3801934"/>
          </a:xfrm>
          <a:prstGeom prst="rect">
            <a:avLst/>
          </a:prstGeom>
          <a:ln>
            <a:noFill/>
          </a:ln>
        </p:spPr>
      </p:pic>
      <p:pic>
        <p:nvPicPr>
          <p:cNvPr id="12" name="图片 11"/>
          <p:cNvPicPr/>
          <p:nvPr/>
        </p:nvPicPr>
        <p:blipFill rotWithShape="1">
          <a:blip r:embed="rId4"/>
          <a:srcRect t="3102" r="144" b="13082"/>
          <a:stretch>
            <a:fillRect/>
          </a:stretch>
        </p:blipFill>
        <p:spPr bwMode="auto">
          <a:xfrm>
            <a:off x="2929431" y="616385"/>
            <a:ext cx="2918119" cy="3801934"/>
          </a:xfrm>
          <a:prstGeom prst="rect">
            <a:avLst/>
          </a:prstGeom>
          <a:ln>
            <a:noFill/>
          </a:ln>
        </p:spPr>
      </p:pic>
      <p:sp>
        <p:nvSpPr>
          <p:cNvPr id="4" name="文本框 3"/>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系统边缘部署与设计实现</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43012" y="1863724"/>
            <a:ext cx="1596629" cy="159662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6"/>
          <p:cNvGrpSpPr/>
          <p:nvPr/>
        </p:nvGrpSpPr>
        <p:grpSpPr bwMode="auto">
          <a:xfrm>
            <a:off x="1857375" y="2112566"/>
            <a:ext cx="5692379" cy="1227534"/>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6" name="文本框 11"/>
            <p:cNvSpPr txBox="1">
              <a:spLocks noChangeArrowheads="1"/>
            </p:cNvSpPr>
            <p:nvPr/>
          </p:nvSpPr>
          <p:spPr bwMode="auto">
            <a:xfrm>
              <a:off x="3390634" y="3272002"/>
              <a:ext cx="5523726" cy="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总结</a:t>
              </a:r>
            </a:p>
          </p:txBody>
        </p:sp>
      </p:grpSp>
      <p:grpSp>
        <p:nvGrpSpPr>
          <p:cNvPr id="4" name="组合 15"/>
          <p:cNvGrpSpPr/>
          <p:nvPr/>
        </p:nvGrpSpPr>
        <p:grpSpPr bwMode="auto">
          <a:xfrm>
            <a:off x="1" y="1992312"/>
            <a:ext cx="2488406" cy="1639746"/>
            <a:chOff x="0" y="2628900"/>
            <a:chExt cx="3318008" cy="2185947"/>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2" name="文本框 14"/>
            <p:cNvSpPr txBox="1">
              <a:spLocks noChangeArrowheads="1"/>
            </p:cNvSpPr>
            <p:nvPr/>
          </p:nvSpPr>
          <p:spPr bwMode="auto">
            <a:xfrm>
              <a:off x="742950" y="3214688"/>
              <a:ext cx="2575058" cy="16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7200" b="1" dirty="0">
                  <a:solidFill>
                    <a:srgbClr val="CA0810"/>
                  </a:solidFill>
                  <a:latin typeface="微软雅黑" panose="020B0503020204020204" pitchFamily="34" charset="-122"/>
                  <a:ea typeface="微软雅黑" panose="020B0503020204020204" pitchFamily="34" charset="-122"/>
                </a:rPr>
                <a:t>05</a:t>
              </a:r>
              <a:endParaRPr lang="zh-CN" altLang="en-US" sz="72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59757" y="872504"/>
            <a:ext cx="8142459" cy="2861310"/>
          </a:xfrm>
          <a:prstGeom prst="rect">
            <a:avLst/>
          </a:prstGeom>
          <a:noFill/>
        </p:spPr>
        <p:txBody>
          <a:bodyPr wrap="square">
            <a:spAutoFit/>
          </a:bodyPr>
          <a:lstStyle/>
          <a:p>
            <a:pPr marL="342900" indent="-342900" algn="just">
              <a:lnSpc>
                <a:spcPct val="200000"/>
              </a:lnSpc>
              <a:buFont typeface="Wingdings" panose="05000000000000000000" pitchFamily="2" charset="2"/>
              <a:buChar char="u"/>
            </a:pP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设计了基于沙漏前馈网络的</a:t>
            </a:r>
            <a:r>
              <a:rPr lang="en-US" altLang="zh-CN" sz="1800" kern="100" dirty="0" err="1">
                <a:latin typeface="微软雅黑" panose="020B0503020204020204" pitchFamily="34" charset="-122"/>
                <a:ea typeface="微软雅黑" panose="020B0503020204020204" pitchFamily="34" charset="-122"/>
                <a:cs typeface="Times New Roman" panose="02020503050405090304" pitchFamily="18" charset="0"/>
              </a:rPr>
              <a:t>Swin</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 </a:t>
            </a:r>
            <a:r>
              <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rPr>
              <a:t>Transformer</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编码器和</a:t>
            </a:r>
            <a:r>
              <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rPr>
              <a:t>MBDW</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算子，实现了轻量化的分割网络</a:t>
            </a:r>
            <a:endPar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algn="just">
              <a:lnSpc>
                <a:spcPct val="200000"/>
              </a:lnSpc>
              <a:buFont typeface="Wingdings" panose="05000000000000000000" pitchFamily="2" charset="2"/>
              <a:buChar char="u"/>
            </a:pP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实现了一种基于沙漏前馈网络的</a:t>
            </a:r>
            <a:r>
              <a:rPr lang="en-US" altLang="zh-CN" sz="1800" kern="100" dirty="0" err="1">
                <a:latin typeface="微软雅黑" panose="020B0503020204020204" pitchFamily="34" charset="-122"/>
                <a:ea typeface="微软雅黑" panose="020B0503020204020204" pitchFamily="34" charset="-122"/>
                <a:cs typeface="Times New Roman" panose="02020503050405090304" pitchFamily="18" charset="0"/>
              </a:rPr>
              <a:t>CSwin</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 </a:t>
            </a:r>
            <a:r>
              <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rPr>
              <a:t>Transformer</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编码器和注意力机制</a:t>
            </a:r>
            <a:r>
              <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rPr>
              <a:t>HFAB</a:t>
            </a: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的颈动脉分割模型</a:t>
            </a:r>
            <a:r>
              <a:rPr lang="en-US" altLang="zh-CN" sz="1800" kern="100" dirty="0" err="1">
                <a:latin typeface="微软雅黑" panose="020B0503020204020204" pitchFamily="34" charset="-122"/>
                <a:ea typeface="微软雅黑" panose="020B0503020204020204" pitchFamily="34" charset="-122"/>
                <a:cs typeface="Times New Roman" panose="02020503050405090304" pitchFamily="18" charset="0"/>
              </a:rPr>
              <a:t>FCSwinNet</a:t>
            </a:r>
            <a:endParaRPr lang="en-US" altLang="zh-CN" sz="1800" kern="100" dirty="0">
              <a:latin typeface="微软雅黑" panose="020B0503020204020204" pitchFamily="34" charset="-122"/>
              <a:ea typeface="微软雅黑" panose="020B0503020204020204" pitchFamily="34" charset="-122"/>
              <a:cs typeface="Times New Roman" panose="02020503050405090304" pitchFamily="18" charset="0"/>
            </a:endParaRPr>
          </a:p>
          <a:p>
            <a:pPr marL="342900" indent="-342900" algn="just">
              <a:lnSpc>
                <a:spcPct val="200000"/>
              </a:lnSpc>
              <a:buFont typeface="Wingdings" panose="05000000000000000000" pitchFamily="2" charset="2"/>
              <a:buChar char="u"/>
            </a:pPr>
            <a:r>
              <a:rPr lang="zh-CN" altLang="en-US" sz="1800" kern="100" dirty="0">
                <a:latin typeface="微软雅黑" panose="020B0503020204020204" pitchFamily="34" charset="-122"/>
                <a:ea typeface="微软雅黑" panose="020B0503020204020204" pitchFamily="34" charset="-122"/>
                <a:cs typeface="Times New Roman" panose="02020503050405090304" pitchFamily="18" charset="0"/>
              </a:rPr>
              <a:t>进行模型移植部署，设计并实现了边缘端的颈动脉自动筛查系统。</a:t>
            </a:r>
            <a:endParaRPr lang="zh-CN" altLang="en-US" sz="1800" kern="100" dirty="0">
              <a:effectLst/>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4" name="文本框 3"/>
          <p:cNvSpPr txBox="1"/>
          <p:nvPr/>
        </p:nvSpPr>
        <p:spPr>
          <a:xfrm>
            <a:off x="183764" y="4553"/>
            <a:ext cx="618528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总结</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17"/>
          <p:cNvSpPr/>
          <p:nvPr/>
        </p:nvSpPr>
        <p:spPr>
          <a:xfrm>
            <a:off x="1" y="5001022"/>
            <a:ext cx="4261247" cy="163115"/>
          </a:xfrm>
          <a:custGeom>
            <a:avLst/>
            <a:gdLst>
              <a:gd name="connsiteX0" fmla="*/ 0 w 5682343"/>
              <a:gd name="connsiteY0" fmla="*/ 0 h 217714"/>
              <a:gd name="connsiteX1" fmla="*/ 5540792 w 5682343"/>
              <a:gd name="connsiteY1" fmla="*/ 0 h 217714"/>
              <a:gd name="connsiteX2" fmla="*/ 5682343 w 5682343"/>
              <a:gd name="connsiteY2" fmla="*/ 205338 h 217714"/>
              <a:gd name="connsiteX3" fmla="*/ 5682343 w 5682343"/>
              <a:gd name="connsiteY3" fmla="*/ 217714 h 217714"/>
              <a:gd name="connsiteX4" fmla="*/ 0 w 5682343"/>
              <a:gd name="connsiteY4" fmla="*/ 217714 h 217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2343" h="217714">
                <a:moveTo>
                  <a:pt x="0" y="0"/>
                </a:moveTo>
                <a:lnTo>
                  <a:pt x="5540792" y="0"/>
                </a:lnTo>
                <a:lnTo>
                  <a:pt x="5682343" y="205338"/>
                </a:lnTo>
                <a:lnTo>
                  <a:pt x="5682343" y="217714"/>
                </a:lnTo>
                <a:lnTo>
                  <a:pt x="0" y="217714"/>
                </a:lnTo>
                <a:close/>
              </a:path>
            </a:pathLst>
          </a:custGeom>
          <a:solidFill>
            <a:srgbClr val="CA08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Calibri"/>
              <a:ea typeface="宋体" pitchFamily="2" charset="-122"/>
            </a:endParaRPr>
          </a:p>
        </p:txBody>
      </p:sp>
      <p:sp>
        <p:nvSpPr>
          <p:cNvPr id="16" name="任意多边形 15"/>
          <p:cNvSpPr/>
          <p:nvPr/>
        </p:nvSpPr>
        <p:spPr>
          <a:xfrm>
            <a:off x="1" y="4935537"/>
            <a:ext cx="2412206" cy="76200"/>
          </a:xfrm>
          <a:custGeom>
            <a:avLst/>
            <a:gdLst>
              <a:gd name="connsiteX0" fmla="*/ 0 w 3216615"/>
              <a:gd name="connsiteY0" fmla="*/ 0 h 101323"/>
              <a:gd name="connsiteX1" fmla="*/ 3134902 w 3216615"/>
              <a:gd name="connsiteY1" fmla="*/ 0 h 101323"/>
              <a:gd name="connsiteX2" fmla="*/ 3216615 w 3216615"/>
              <a:gd name="connsiteY2" fmla="*/ 101323 h 101323"/>
              <a:gd name="connsiteX3" fmla="*/ 0 w 3216615"/>
              <a:gd name="connsiteY3" fmla="*/ 101323 h 101323"/>
            </a:gdLst>
            <a:ahLst/>
            <a:cxnLst>
              <a:cxn ang="0">
                <a:pos x="connsiteX0" y="connsiteY0"/>
              </a:cxn>
              <a:cxn ang="0">
                <a:pos x="connsiteX1" y="connsiteY1"/>
              </a:cxn>
              <a:cxn ang="0">
                <a:pos x="connsiteX2" y="connsiteY2"/>
              </a:cxn>
              <a:cxn ang="0">
                <a:pos x="connsiteX3" y="connsiteY3"/>
              </a:cxn>
            </a:cxnLst>
            <a:rect l="l" t="t" r="r" b="b"/>
            <a:pathLst>
              <a:path w="3216615" h="101323">
                <a:moveTo>
                  <a:pt x="0" y="0"/>
                </a:moveTo>
                <a:lnTo>
                  <a:pt x="3134902" y="0"/>
                </a:lnTo>
                <a:lnTo>
                  <a:pt x="3216615" y="101323"/>
                </a:lnTo>
                <a:lnTo>
                  <a:pt x="0" y="1013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a:defRPr/>
            </a:pPr>
            <a:endParaRPr lang="zh-CN" altLang="en-US" sz="1350">
              <a:solidFill>
                <a:prstClr val="white"/>
              </a:solidFill>
              <a:latin typeface="Calibri"/>
              <a:ea typeface="宋体" pitchFamily="2" charset="-122"/>
            </a:endParaRPr>
          </a:p>
        </p:txBody>
      </p:sp>
      <p:sp>
        <p:nvSpPr>
          <p:cNvPr id="36870" name="文本框 12"/>
          <p:cNvSpPr txBox="1">
            <a:spLocks noChangeArrowheads="1"/>
          </p:cNvSpPr>
          <p:nvPr/>
        </p:nvSpPr>
        <p:spPr bwMode="auto">
          <a:xfrm>
            <a:off x="1097976" y="806742"/>
            <a:ext cx="585192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defTabSz="685800" eaLnBrk="1" fontAlgn="base" hangingPunct="1">
              <a:spcBef>
                <a:spcPct val="0"/>
              </a:spcBef>
              <a:spcAft>
                <a:spcPct val="0"/>
              </a:spcAft>
            </a:pPr>
            <a:r>
              <a:rPr lang="en-US" altLang="zh-CN" sz="6600" dirty="0">
                <a:solidFill>
                  <a:srgbClr val="CA0810"/>
                </a:solidFill>
                <a:latin typeface="微软雅黑" panose="020B0503020204020204" pitchFamily="34" charset="-122"/>
                <a:ea typeface="微软雅黑" panose="020B0503020204020204" pitchFamily="34" charset="-122"/>
              </a:rPr>
              <a:t>THANK </a:t>
            </a:r>
            <a:r>
              <a:rPr lang="en-US" altLang="zh-CN" sz="6600" dirty="0">
                <a:solidFill>
                  <a:prstClr val="black"/>
                </a:solidFill>
                <a:latin typeface="微软雅黑" panose="020B0503020204020204" pitchFamily="34" charset="-122"/>
                <a:ea typeface="微软雅黑" panose="020B0503020204020204" pitchFamily="34" charset="-122"/>
              </a:rPr>
              <a:t>YOU</a:t>
            </a:r>
            <a:endParaRPr lang="zh-CN" altLang="en-US" sz="6600" dirty="0">
              <a:solidFill>
                <a:prstClr val="black"/>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0800000" flipV="1">
            <a:off x="5832472" y="-600"/>
            <a:ext cx="3311528" cy="5164737"/>
            <a:chOff x="-1" y="-21236"/>
            <a:chExt cx="3311528" cy="5164737"/>
          </a:xfrm>
          <a:solidFill>
            <a:srgbClr val="C00000"/>
          </a:solidFill>
        </p:grpSpPr>
        <p:sp>
          <p:nvSpPr>
            <p:cNvPr id="12" name="Freeform 36"/>
            <p:cNvSpPr/>
            <p:nvPr/>
          </p:nvSpPr>
          <p:spPr bwMode="auto">
            <a:xfrm rot="5400000">
              <a:off x="-424350" y="3444764"/>
              <a:ext cx="2123086" cy="1274387"/>
            </a:xfrm>
            <a:custGeom>
              <a:avLst/>
              <a:gdLst/>
              <a:ahLst/>
              <a:cxnLst/>
              <a:rect l="l" t="t" r="r" b="b"/>
              <a:pathLst>
                <a:path w="2123086" h="1274387">
                  <a:moveTo>
                    <a:pt x="0" y="252037"/>
                  </a:moveTo>
                  <a:lnTo>
                    <a:pt x="2123086" y="0"/>
                  </a:lnTo>
                  <a:lnTo>
                    <a:pt x="2123086" y="1274387"/>
                  </a:lnTo>
                  <a:lnTo>
                    <a:pt x="1182688" y="1274387"/>
                  </a:ln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37"/>
            <p:cNvSpPr/>
            <p:nvPr/>
          </p:nvSpPr>
          <p:spPr bwMode="auto">
            <a:xfrm rot="5400000">
              <a:off x="-264318" y="627258"/>
              <a:ext cx="3840163" cy="3311525"/>
            </a:xfrm>
            <a:custGeom>
              <a:avLst/>
              <a:gdLst>
                <a:gd name="T0" fmla="*/ 0 w 2419"/>
                <a:gd name="T1" fmla="*/ 0 h 2086"/>
                <a:gd name="T2" fmla="*/ 753 w 2419"/>
                <a:gd name="T3" fmla="*/ 2008 h 2086"/>
                <a:gd name="T4" fmla="*/ 1228 w 2419"/>
                <a:gd name="T5" fmla="*/ 2086 h 2086"/>
                <a:gd name="T6" fmla="*/ 2419 w 2419"/>
                <a:gd name="T7" fmla="*/ 2086 h 2086"/>
                <a:gd name="T8" fmla="*/ 0 w 2419"/>
                <a:gd name="T9" fmla="*/ 0 h 2086"/>
              </a:gdLst>
              <a:ahLst/>
              <a:cxnLst>
                <a:cxn ang="0">
                  <a:pos x="T0" y="T1"/>
                </a:cxn>
                <a:cxn ang="0">
                  <a:pos x="T2" y="T3"/>
                </a:cxn>
                <a:cxn ang="0">
                  <a:pos x="T4" y="T5"/>
                </a:cxn>
                <a:cxn ang="0">
                  <a:pos x="T6" y="T7"/>
                </a:cxn>
                <a:cxn ang="0">
                  <a:pos x="T8" y="T9"/>
                </a:cxn>
              </a:cxnLst>
              <a:rect l="0" t="0" r="r" b="b"/>
              <a:pathLst>
                <a:path w="2419" h="2086">
                  <a:moveTo>
                    <a:pt x="0" y="0"/>
                  </a:moveTo>
                  <a:lnTo>
                    <a:pt x="753" y="2008"/>
                  </a:lnTo>
                  <a:lnTo>
                    <a:pt x="1228" y="2086"/>
                  </a:lnTo>
                  <a:lnTo>
                    <a:pt x="2419" y="208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38"/>
            <p:cNvSpPr/>
            <p:nvPr/>
          </p:nvSpPr>
          <p:spPr bwMode="auto">
            <a:xfrm rot="5400000">
              <a:off x="927895" y="-825304"/>
              <a:ext cx="1579563" cy="3187700"/>
            </a:xfrm>
            <a:custGeom>
              <a:avLst/>
              <a:gdLst>
                <a:gd name="T0" fmla="*/ 242 w 995"/>
                <a:gd name="T1" fmla="*/ 0 h 2008"/>
                <a:gd name="T2" fmla="*/ 0 w 995"/>
                <a:gd name="T3" fmla="*/ 305 h 2008"/>
                <a:gd name="T4" fmla="*/ 0 w 995"/>
                <a:gd name="T5" fmla="*/ 1845 h 2008"/>
                <a:gd name="T6" fmla="*/ 995 w 995"/>
                <a:gd name="T7" fmla="*/ 2008 h 2008"/>
                <a:gd name="T8" fmla="*/ 242 w 995"/>
                <a:gd name="T9" fmla="*/ 0 h 2008"/>
              </a:gdLst>
              <a:ahLst/>
              <a:cxnLst>
                <a:cxn ang="0">
                  <a:pos x="T0" y="T1"/>
                </a:cxn>
                <a:cxn ang="0">
                  <a:pos x="T2" y="T3"/>
                </a:cxn>
                <a:cxn ang="0">
                  <a:pos x="T4" y="T5"/>
                </a:cxn>
                <a:cxn ang="0">
                  <a:pos x="T6" y="T7"/>
                </a:cxn>
                <a:cxn ang="0">
                  <a:pos x="T8" y="T9"/>
                </a:cxn>
              </a:cxnLst>
              <a:rect l="0" t="0" r="r" b="b"/>
              <a:pathLst>
                <a:path w="995" h="2008">
                  <a:moveTo>
                    <a:pt x="242" y="0"/>
                  </a:moveTo>
                  <a:lnTo>
                    <a:pt x="0" y="305"/>
                  </a:lnTo>
                  <a:lnTo>
                    <a:pt x="0" y="1845"/>
                  </a:lnTo>
                  <a:lnTo>
                    <a:pt x="995" y="2008"/>
                  </a:lnTo>
                  <a:lnTo>
                    <a:pt x="24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39"/>
            <p:cNvSpPr/>
            <p:nvPr/>
          </p:nvSpPr>
          <p:spPr bwMode="auto">
            <a:xfrm rot="5400000">
              <a:off x="-975519" y="954283"/>
              <a:ext cx="2333625" cy="382588"/>
            </a:xfrm>
            <a:custGeom>
              <a:avLst/>
              <a:gdLst>
                <a:gd name="T0" fmla="*/ 0 w 1470"/>
                <a:gd name="T1" fmla="*/ 0 h 241"/>
                <a:gd name="T2" fmla="*/ 0 w 1470"/>
                <a:gd name="T3" fmla="*/ 233 h 241"/>
                <a:gd name="T4" fmla="*/ 0 w 1470"/>
                <a:gd name="T5" fmla="*/ 241 h 241"/>
                <a:gd name="T6" fmla="*/ 1470 w 1470"/>
                <a:gd name="T7" fmla="*/ 241 h 241"/>
                <a:gd name="T8" fmla="*/ 0 w 1470"/>
                <a:gd name="T9" fmla="*/ 0 h 241"/>
              </a:gdLst>
              <a:ahLst/>
              <a:cxnLst>
                <a:cxn ang="0">
                  <a:pos x="T0" y="T1"/>
                </a:cxn>
                <a:cxn ang="0">
                  <a:pos x="T2" y="T3"/>
                </a:cxn>
                <a:cxn ang="0">
                  <a:pos x="T4" y="T5"/>
                </a:cxn>
                <a:cxn ang="0">
                  <a:pos x="T6" y="T7"/>
                </a:cxn>
                <a:cxn ang="0">
                  <a:pos x="T8" y="T9"/>
                </a:cxn>
              </a:cxnLst>
              <a:rect l="0" t="0" r="r" b="b"/>
              <a:pathLst>
                <a:path w="1470" h="241">
                  <a:moveTo>
                    <a:pt x="0" y="0"/>
                  </a:moveTo>
                  <a:lnTo>
                    <a:pt x="0" y="233"/>
                  </a:lnTo>
                  <a:lnTo>
                    <a:pt x="0" y="241"/>
                  </a:lnTo>
                  <a:lnTo>
                    <a:pt x="1470" y="241"/>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1" name="文本框 12"/>
          <p:cNvSpPr txBox="1">
            <a:spLocks noChangeArrowheads="1"/>
          </p:cNvSpPr>
          <p:nvPr/>
        </p:nvSpPr>
        <p:spPr bwMode="auto">
          <a:xfrm>
            <a:off x="1111934" y="2333026"/>
            <a:ext cx="585192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defTabSz="685800" eaLnBrk="1" fontAlgn="base" hangingPunct="1">
              <a:spcBef>
                <a:spcPct val="0"/>
              </a:spcBef>
              <a:spcAft>
                <a:spcPct val="0"/>
              </a:spcAft>
            </a:pPr>
            <a:r>
              <a:rPr lang="zh-CN" altLang="en-US" sz="4800" dirty="0">
                <a:solidFill>
                  <a:srgbClr val="CA0810"/>
                </a:solidFill>
                <a:latin typeface="微软雅黑" panose="020B0503020204020204" pitchFamily="34" charset="-122"/>
                <a:ea typeface="微软雅黑" panose="020B0503020204020204" pitchFamily="34" charset="-122"/>
              </a:rPr>
              <a:t>请各位老师批评指正！</a:t>
            </a:r>
            <a:endParaRPr lang="zh-CN" altLang="en-US" sz="4800"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0-#ppt_w/2"/>
                                          </p:val>
                                        </p:tav>
                                        <p:tav tm="100000">
                                          <p:val>
                                            <p:strVal val="#ppt_x"/>
                                          </p:val>
                                        </p:tav>
                                      </p:tavLst>
                                    </p:anim>
                                    <p:anim calcmode="lin" valueType="num">
                                      <p:cBhvr additive="base">
                                        <p:cTn id="8" dur="25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250" fill="hold"/>
                                        <p:tgtEl>
                                          <p:spTgt spid="18"/>
                                        </p:tgtEl>
                                        <p:attrNameLst>
                                          <p:attrName>ppt_x</p:attrName>
                                        </p:attrNameLst>
                                      </p:cBhvr>
                                      <p:tavLst>
                                        <p:tav tm="0">
                                          <p:val>
                                            <p:strVal val="0-#ppt_w/2"/>
                                          </p:val>
                                        </p:tav>
                                        <p:tav tm="100000">
                                          <p:val>
                                            <p:strVal val="#ppt_x"/>
                                          </p:val>
                                        </p:tav>
                                      </p:tavLst>
                                    </p:anim>
                                    <p:anim calcmode="lin" valueType="num">
                                      <p:cBhvr additive="base">
                                        <p:cTn id="13" dur="2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43012" y="1863724"/>
            <a:ext cx="1596629" cy="159662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6"/>
          <p:cNvGrpSpPr/>
          <p:nvPr/>
        </p:nvGrpSpPr>
        <p:grpSpPr bwMode="auto">
          <a:xfrm>
            <a:off x="1857375" y="2112566"/>
            <a:ext cx="5692379" cy="1227534"/>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6" name="文本框 11"/>
            <p:cNvSpPr txBox="1">
              <a:spLocks noChangeArrowheads="1"/>
            </p:cNvSpPr>
            <p:nvPr/>
          </p:nvSpPr>
          <p:spPr bwMode="auto">
            <a:xfrm>
              <a:off x="3390634" y="3272002"/>
              <a:ext cx="5523726" cy="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背景</a:t>
              </a:r>
            </a:p>
          </p:txBody>
        </p:sp>
      </p:grpSp>
      <p:grpSp>
        <p:nvGrpSpPr>
          <p:cNvPr id="4" name="组合 15"/>
          <p:cNvGrpSpPr/>
          <p:nvPr/>
        </p:nvGrpSpPr>
        <p:grpSpPr bwMode="auto">
          <a:xfrm>
            <a:off x="1" y="1992312"/>
            <a:ext cx="2488406" cy="1639746"/>
            <a:chOff x="0" y="2628900"/>
            <a:chExt cx="3318008" cy="2185947"/>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2" name="文本框 14"/>
            <p:cNvSpPr txBox="1">
              <a:spLocks noChangeArrowheads="1"/>
            </p:cNvSpPr>
            <p:nvPr/>
          </p:nvSpPr>
          <p:spPr bwMode="auto">
            <a:xfrm>
              <a:off x="742950" y="3214688"/>
              <a:ext cx="2575058" cy="16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7200" b="1">
                  <a:solidFill>
                    <a:srgbClr val="CA0810"/>
                  </a:solidFill>
                  <a:latin typeface="微软雅黑" panose="020B0503020204020204" pitchFamily="34" charset="-122"/>
                  <a:ea typeface="微软雅黑" panose="020B0503020204020204" pitchFamily="34" charset="-122"/>
                </a:rPr>
                <a:t>01</a:t>
              </a:r>
              <a:endParaRPr lang="zh-CN" altLang="en-US" sz="7200" b="1">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321088" y="845763"/>
            <a:ext cx="8645111" cy="1751570"/>
          </a:xfrm>
          <a:prstGeom prst="rect">
            <a:avLst/>
          </a:prstGeom>
          <a:noFill/>
        </p:spPr>
        <p:txBody>
          <a:bodyPr wrap="square">
            <a:spAutoFit/>
          </a:bodyPr>
          <a:lstStyle>
            <a:defPPr>
              <a:defRPr lang="zh-CN"/>
            </a:defPPr>
            <a:lvl1pPr marR="0" indent="266700" algn="just">
              <a:lnSpc>
                <a:spcPct val="150000"/>
              </a:lnSpc>
              <a:spcBef>
                <a:spcPts val="0"/>
              </a:spcBef>
              <a:spcAft>
                <a:spcPts val="0"/>
              </a:spcAft>
              <a:defRPr sz="1600" kern="100">
                <a:effectLst/>
                <a:ea typeface="+mj-ea"/>
                <a:cs typeface="Times New Roman" panose="02020503050405090304" pitchFamily="18" charset="0"/>
              </a:defRPr>
            </a:lvl1pPr>
          </a:lstStyle>
          <a:p>
            <a:pPr indent="0"/>
            <a:r>
              <a:rPr lang="zh-CN" altLang="en-US" sz="2000" b="1" dirty="0">
                <a:solidFill>
                  <a:srgbClr val="C00000"/>
                </a:solidFill>
                <a:latin typeface="微软雅黑" panose="020B0503020204020204" pitchFamily="34" charset="-122"/>
                <a:ea typeface="微软雅黑" panose="020B0503020204020204" pitchFamily="34" charset="-122"/>
              </a:rPr>
              <a:t>当前现状</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u"/>
            </a:pPr>
            <a:r>
              <a:rPr lang="zh-CN" altLang="zh-CN" sz="1800" dirty="0">
                <a:latin typeface="微软雅黑" panose="020B0503020204020204" pitchFamily="34" charset="-122"/>
                <a:ea typeface="微软雅黑" panose="020B0503020204020204" pitchFamily="34" charset="-122"/>
              </a:rPr>
              <a:t>大部分</a:t>
            </a:r>
            <a:r>
              <a:rPr lang="zh-CN" altLang="en-US" sz="1800" dirty="0">
                <a:latin typeface="微软雅黑" panose="020B0503020204020204" pitchFamily="34" charset="-122"/>
                <a:ea typeface="微软雅黑" panose="020B0503020204020204" pitchFamily="34" charset="-122"/>
              </a:rPr>
              <a:t>颈动脉分割基于</a:t>
            </a:r>
            <a:r>
              <a:rPr lang="en-US" altLang="zh-CN" sz="1800" dirty="0">
                <a:latin typeface="微软雅黑" panose="020B0503020204020204" pitchFamily="34" charset="-122"/>
                <a:ea typeface="微软雅黑" panose="020B0503020204020204" pitchFamily="34" charset="-122"/>
              </a:rPr>
              <a:t>U-Net</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卷积提取特征存在一定局限性</a:t>
            </a:r>
            <a:endParaRPr lang="en-US" altLang="zh-CN" sz="18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颈动脉</a:t>
            </a:r>
            <a:r>
              <a:rPr lang="zh-CN" altLang="zh-CN" sz="1800" dirty="0">
                <a:latin typeface="微软雅黑" panose="020B0503020204020204" pitchFamily="34" charset="-122"/>
                <a:ea typeface="微软雅黑" panose="020B0503020204020204" pitchFamily="34" charset="-122"/>
              </a:rPr>
              <a:t>分割任务</a:t>
            </a:r>
            <a:r>
              <a:rPr lang="zh-CN" altLang="en-US" sz="1800" dirty="0">
                <a:latin typeface="微软雅黑" panose="020B0503020204020204" pitchFamily="34" charset="-122"/>
                <a:ea typeface="微软雅黑" panose="020B0503020204020204" pitchFamily="34" charset="-122"/>
              </a:rPr>
              <a:t>中的</a:t>
            </a:r>
            <a:r>
              <a:rPr lang="zh-CN" altLang="zh-CN" sz="1800" dirty="0">
                <a:latin typeface="微软雅黑" panose="020B0503020204020204" pitchFamily="34" charset="-122"/>
                <a:ea typeface="微软雅黑" panose="020B0503020204020204" pitchFamily="34" charset="-122"/>
              </a:rPr>
              <a:t>临床指标</a:t>
            </a:r>
            <a:r>
              <a:rPr lang="zh-CN" altLang="en-US" sz="1800" dirty="0">
                <a:latin typeface="微软雅黑" panose="020B0503020204020204" pitchFamily="34" charset="-122"/>
                <a:ea typeface="微软雅黑" panose="020B0503020204020204" pitchFamily="34" charset="-122"/>
              </a:rPr>
              <a:t>不全</a:t>
            </a:r>
            <a:endParaRPr lang="en-US" altLang="zh-CN" sz="18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颈动脉分割</a:t>
            </a:r>
            <a:r>
              <a:rPr lang="zh-CN" altLang="zh-CN" sz="1800" dirty="0">
                <a:latin typeface="微软雅黑" panose="020B0503020204020204" pitchFamily="34" charset="-122"/>
                <a:ea typeface="微软雅黑" panose="020B0503020204020204" pitchFamily="34" charset="-122"/>
              </a:rPr>
              <a:t>模型的参数</a:t>
            </a:r>
            <a:r>
              <a:rPr lang="zh-CN" altLang="en-US" sz="1800" dirty="0">
                <a:latin typeface="微软雅黑" panose="020B0503020204020204" pitchFamily="34" charset="-122"/>
                <a:ea typeface="微软雅黑" panose="020B0503020204020204" pitchFamily="34" charset="-122"/>
              </a:rPr>
              <a:t>及</a:t>
            </a:r>
            <a:r>
              <a:rPr lang="zh-CN" altLang="zh-CN" sz="1800" dirty="0">
                <a:latin typeface="微软雅黑" panose="020B0503020204020204" pitchFamily="34" charset="-122"/>
                <a:ea typeface="微软雅黑" panose="020B0503020204020204" pitchFamily="34" charset="-122"/>
              </a:rPr>
              <a:t>计算量大</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使用场景</a:t>
            </a:r>
            <a:r>
              <a:rPr lang="zh-CN" altLang="en-US" sz="1800" dirty="0">
                <a:latin typeface="微软雅黑" panose="020B0503020204020204" pitchFamily="34" charset="-122"/>
                <a:ea typeface="微软雅黑" panose="020B0503020204020204" pitchFamily="34" charset="-122"/>
              </a:rPr>
              <a:t>有限</a:t>
            </a:r>
            <a:endParaRPr lang="zh-CN" altLang="zh-CN" sz="18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背景</a:t>
            </a:r>
          </a:p>
        </p:txBody>
      </p:sp>
      <p:sp>
        <p:nvSpPr>
          <p:cNvPr id="3" name="文本框 2"/>
          <p:cNvSpPr txBox="1"/>
          <p:nvPr/>
        </p:nvSpPr>
        <p:spPr>
          <a:xfrm>
            <a:off x="321087" y="3002941"/>
            <a:ext cx="8645111" cy="1336071"/>
          </a:xfrm>
          <a:prstGeom prst="rect">
            <a:avLst/>
          </a:prstGeom>
          <a:noFill/>
        </p:spPr>
        <p:txBody>
          <a:bodyPr wrap="square">
            <a:spAutoFit/>
          </a:bodyPr>
          <a:lstStyle>
            <a:defPPr>
              <a:defRPr lang="zh-CN"/>
            </a:defPPr>
            <a:lvl1pPr marR="0" indent="266700" algn="just">
              <a:lnSpc>
                <a:spcPct val="150000"/>
              </a:lnSpc>
              <a:spcBef>
                <a:spcPts val="0"/>
              </a:spcBef>
              <a:spcAft>
                <a:spcPts val="0"/>
              </a:spcAft>
              <a:defRPr sz="1600" kern="100">
                <a:effectLst/>
                <a:ea typeface="+mj-ea"/>
                <a:cs typeface="Times New Roman" panose="02020503050405090304" pitchFamily="18" charset="0"/>
              </a:defRPr>
            </a:lvl1pPr>
          </a:lstStyle>
          <a:p>
            <a:pPr indent="0" algn="l"/>
            <a:r>
              <a:rPr lang="zh-CN" altLang="en-US" sz="2000" b="1" dirty="0">
                <a:solidFill>
                  <a:srgbClr val="C00000"/>
                </a:solidFill>
                <a:latin typeface="微软雅黑" panose="020B0503020204020204" pitchFamily="34" charset="-122"/>
                <a:ea typeface="微软雅黑" panose="020B0503020204020204" pitchFamily="34" charset="-122"/>
              </a:rPr>
              <a:t>研究意义</a:t>
            </a:r>
            <a:endParaRPr lang="en-US" altLang="zh-CN" sz="2000" b="1" dirty="0">
              <a:solidFill>
                <a:srgbClr val="C00000"/>
              </a:solidFill>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提高了医生进行颈动脉筛查的准确性和高效性</a:t>
            </a:r>
            <a:endParaRPr lang="en-US" altLang="zh-CN" sz="1800" dirty="0">
              <a:latin typeface="微软雅黑" panose="020B0503020204020204" pitchFamily="34" charset="-122"/>
              <a:ea typeface="微软雅黑" panose="020B0503020204020204" pitchFamily="34" charset="-122"/>
            </a:endParaRPr>
          </a:p>
          <a:p>
            <a:pPr marL="285750" indent="-285750" algn="l">
              <a:buFont typeface="Wingdings" panose="05000000000000000000" pitchFamily="2" charset="2"/>
              <a:buChar char="u"/>
            </a:pPr>
            <a:r>
              <a:rPr lang="zh-CN" altLang="en-US" sz="1800" dirty="0">
                <a:latin typeface="微软雅黑" panose="020B0503020204020204" pitchFamily="34" charset="-122"/>
                <a:ea typeface="微软雅黑" panose="020B0503020204020204" pitchFamily="34" charset="-122"/>
              </a:rPr>
              <a:t>打破了分割模型严重依赖计算资源、网络资源的限制，适合在不同环境中使用</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1243012" y="1863724"/>
            <a:ext cx="1596629" cy="1596629"/>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2" name="组合 16"/>
          <p:cNvGrpSpPr/>
          <p:nvPr/>
        </p:nvGrpSpPr>
        <p:grpSpPr bwMode="auto">
          <a:xfrm>
            <a:off x="1857375" y="2112566"/>
            <a:ext cx="5692379" cy="1227534"/>
            <a:chOff x="2476160" y="2789636"/>
            <a:chExt cx="7590213" cy="1635917"/>
          </a:xfrm>
        </p:grpSpPr>
        <p:sp>
          <p:nvSpPr>
            <p:cNvPr id="11" name="任意多边形 10"/>
            <p:cNvSpPr/>
            <p:nvPr/>
          </p:nvSpPr>
          <p:spPr>
            <a:xfrm>
              <a:off x="2476160" y="2789636"/>
              <a:ext cx="7590213" cy="1635917"/>
            </a:xfrm>
            <a:custGeom>
              <a:avLst/>
              <a:gdLst>
                <a:gd name="connsiteX0" fmla="*/ 0 w 7590213"/>
                <a:gd name="connsiteY0" fmla="*/ 0 h 1635917"/>
                <a:gd name="connsiteX1" fmla="*/ 7590213 w 7590213"/>
                <a:gd name="connsiteY1" fmla="*/ 0 h 1635917"/>
                <a:gd name="connsiteX2" fmla="*/ 7590213 w 7590213"/>
                <a:gd name="connsiteY2" fmla="*/ 1635917 h 1635917"/>
                <a:gd name="connsiteX3" fmla="*/ 1140350 w 7590213"/>
                <a:gd name="connsiteY3" fmla="*/ 1635917 h 1635917"/>
                <a:gd name="connsiteX4" fmla="*/ 0 w 7590213"/>
                <a:gd name="connsiteY4" fmla="*/ 499380 h 1635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0213" h="1635917">
                  <a:moveTo>
                    <a:pt x="0" y="0"/>
                  </a:moveTo>
                  <a:lnTo>
                    <a:pt x="7590213" y="0"/>
                  </a:lnTo>
                  <a:lnTo>
                    <a:pt x="7590213" y="1635917"/>
                  </a:lnTo>
                  <a:lnTo>
                    <a:pt x="1140350" y="1635917"/>
                  </a:lnTo>
                  <a:lnTo>
                    <a:pt x="0" y="499380"/>
                  </a:lnTo>
                  <a:close/>
                </a:path>
              </a:pathLst>
            </a:custGeom>
            <a:solidFill>
              <a:srgbClr val="CA0810"/>
            </a:solidFill>
            <a:ln>
              <a:noFill/>
            </a:ln>
            <a:effectLst>
              <a:innerShdw blurRad="190500" dist="101600" dir="858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6" name="文本框 11"/>
            <p:cNvSpPr txBox="1">
              <a:spLocks noChangeArrowheads="1"/>
            </p:cNvSpPr>
            <p:nvPr/>
          </p:nvSpPr>
          <p:spPr bwMode="auto">
            <a:xfrm>
              <a:off x="3390634" y="3272002"/>
              <a:ext cx="5523726" cy="69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zh-CN" altLang="en-US" sz="2800" b="1" dirty="0">
                  <a:solidFill>
                    <a:schemeClr val="bg1"/>
                  </a:solidFill>
                  <a:latin typeface="微软雅黑" panose="020B0503020204020204" pitchFamily="34" charset="-122"/>
                  <a:ea typeface="微软雅黑" panose="020B0503020204020204" pitchFamily="34" charset="-122"/>
                </a:rPr>
                <a:t>基于</a:t>
              </a:r>
              <a:r>
                <a:rPr lang="en-US" altLang="zh-CN" sz="2800" b="1" dirty="0" err="1">
                  <a:solidFill>
                    <a:schemeClr val="bg1"/>
                  </a:solidFill>
                  <a:latin typeface="微软雅黑" panose="020B0503020204020204" pitchFamily="34" charset="-122"/>
                  <a:ea typeface="微软雅黑" panose="020B0503020204020204" pitchFamily="34" charset="-122"/>
                </a:rPr>
                <a:t>SwinT</a:t>
              </a:r>
              <a:r>
                <a:rPr lang="zh-CN" altLang="en-US" sz="2800" b="1" dirty="0">
                  <a:solidFill>
                    <a:schemeClr val="bg1"/>
                  </a:solidFill>
                  <a:latin typeface="微软雅黑" panose="020B0503020204020204" pitchFamily="34" charset="-122"/>
                  <a:ea typeface="微软雅黑" panose="020B0503020204020204" pitchFamily="34" charset="-122"/>
                </a:rPr>
                <a:t>的轻量网络</a:t>
              </a:r>
            </a:p>
          </p:txBody>
        </p:sp>
      </p:grpSp>
      <p:grpSp>
        <p:nvGrpSpPr>
          <p:cNvPr id="4" name="组合 15"/>
          <p:cNvGrpSpPr/>
          <p:nvPr/>
        </p:nvGrpSpPr>
        <p:grpSpPr bwMode="auto">
          <a:xfrm>
            <a:off x="1" y="1992312"/>
            <a:ext cx="2488406" cy="1639746"/>
            <a:chOff x="0" y="2628900"/>
            <a:chExt cx="3318008" cy="2185947"/>
          </a:xfrm>
        </p:grpSpPr>
        <p:sp>
          <p:nvSpPr>
            <p:cNvPr id="8" name="任意多边形 7"/>
            <p:cNvSpPr/>
            <p:nvPr/>
          </p:nvSpPr>
          <p:spPr>
            <a:xfrm>
              <a:off x="0" y="2628900"/>
              <a:ext cx="2476599" cy="642826"/>
            </a:xfrm>
            <a:custGeom>
              <a:avLst/>
              <a:gdLst>
                <a:gd name="connsiteX0" fmla="*/ 0 w 2476160"/>
                <a:gd name="connsiteY0" fmla="*/ 0 h 642938"/>
                <a:gd name="connsiteX1" fmla="*/ 1831065 w 2476160"/>
                <a:gd name="connsiteY1" fmla="*/ 0 h 642938"/>
                <a:gd name="connsiteX2" fmla="*/ 2476160 w 2476160"/>
                <a:gd name="connsiteY2" fmla="*/ 642938 h 642938"/>
                <a:gd name="connsiteX3" fmla="*/ 0 w 2476160"/>
                <a:gd name="connsiteY3" fmla="*/ 642938 h 642938"/>
              </a:gdLst>
              <a:ahLst/>
              <a:cxnLst>
                <a:cxn ang="0">
                  <a:pos x="connsiteX0" y="connsiteY0"/>
                </a:cxn>
                <a:cxn ang="0">
                  <a:pos x="connsiteX1" y="connsiteY1"/>
                </a:cxn>
                <a:cxn ang="0">
                  <a:pos x="connsiteX2" y="connsiteY2"/>
                </a:cxn>
                <a:cxn ang="0">
                  <a:pos x="connsiteX3" y="connsiteY3"/>
                </a:cxn>
              </a:cxnLst>
              <a:rect l="l" t="t" r="r" b="b"/>
              <a:pathLst>
                <a:path w="2476160" h="642938">
                  <a:moveTo>
                    <a:pt x="0" y="0"/>
                  </a:moveTo>
                  <a:lnTo>
                    <a:pt x="1831065" y="0"/>
                  </a:lnTo>
                  <a:lnTo>
                    <a:pt x="2476160" y="642938"/>
                  </a:lnTo>
                  <a:lnTo>
                    <a:pt x="0" y="642938"/>
                  </a:lnTo>
                  <a:close/>
                </a:path>
              </a:pathLst>
            </a:custGeom>
            <a:solidFill>
              <a:schemeClr val="bg1">
                <a:lumMod val="65000"/>
              </a:schemeClr>
            </a:solidFill>
            <a:ln>
              <a:noFill/>
            </a:ln>
            <a:effectLst>
              <a:outerShdw blurRad="50800" dist="38100" dir="3600000" sx="101000" sy="101000" algn="tl" rotWithShape="0">
                <a:schemeClr val="tx1">
                  <a:alpha val="4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15"/>
            </a:p>
          </p:txBody>
        </p:sp>
        <p:sp>
          <p:nvSpPr>
            <p:cNvPr id="14342" name="文本框 14"/>
            <p:cNvSpPr txBox="1">
              <a:spLocks noChangeArrowheads="1"/>
            </p:cNvSpPr>
            <p:nvPr/>
          </p:nvSpPr>
          <p:spPr bwMode="auto">
            <a:xfrm>
              <a:off x="742950" y="3214688"/>
              <a:ext cx="2575058" cy="160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itchFamily="2" charset="-122"/>
                </a:defRPr>
              </a:lvl1pPr>
              <a:lvl2pPr marL="742950" indent="-285750" eaLnBrk="0" hangingPunct="0">
                <a:defRPr>
                  <a:solidFill>
                    <a:schemeClr val="tx1"/>
                  </a:solidFill>
                  <a:latin typeface="Calibri" panose="020F0502020204030204" pitchFamily="34" charset="0"/>
                  <a:ea typeface="宋体" pitchFamily="2" charset="-122"/>
                </a:defRPr>
              </a:lvl2pPr>
              <a:lvl3pPr marL="1143000" indent="-228600" eaLnBrk="0" hangingPunct="0">
                <a:defRPr>
                  <a:solidFill>
                    <a:schemeClr val="tx1"/>
                  </a:solidFill>
                  <a:latin typeface="Calibri" panose="020F0502020204030204" pitchFamily="34" charset="0"/>
                  <a:ea typeface="宋体" pitchFamily="2" charset="-122"/>
                </a:defRPr>
              </a:lvl3pPr>
              <a:lvl4pPr marL="1600200" indent="-228600" eaLnBrk="0" hangingPunct="0">
                <a:defRPr>
                  <a:solidFill>
                    <a:schemeClr val="tx1"/>
                  </a:solidFill>
                  <a:latin typeface="Calibri" panose="020F0502020204030204" pitchFamily="34" charset="0"/>
                  <a:ea typeface="宋体" pitchFamily="2" charset="-122"/>
                </a:defRPr>
              </a:lvl4pPr>
              <a:lvl5pPr marL="2057400" indent="-228600" eaLnBrk="0" hangingPunct="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buFont typeface="Arial" panose="020B0604020202090204" pitchFamily="34" charset="0"/>
                <a:defRPr>
                  <a:solidFill>
                    <a:schemeClr val="tx1"/>
                  </a:solidFill>
                  <a:latin typeface="Calibri" panose="020F0502020204030204" pitchFamily="34" charset="0"/>
                  <a:ea typeface="宋体" pitchFamily="2" charset="-122"/>
                </a:defRPr>
              </a:lvl9pPr>
            </a:lstStyle>
            <a:p>
              <a:pPr eaLnBrk="1" hangingPunct="1"/>
              <a:r>
                <a:rPr lang="en-US" altLang="zh-CN" sz="7200" b="1" dirty="0">
                  <a:solidFill>
                    <a:srgbClr val="CA0810"/>
                  </a:solidFill>
                  <a:latin typeface="微软雅黑" panose="020B0503020204020204" pitchFamily="34" charset="-122"/>
                  <a:ea typeface="微软雅黑" panose="020B0503020204020204" pitchFamily="34" charset="-122"/>
                </a:rPr>
                <a:t>02</a:t>
              </a:r>
              <a:endParaRPr lang="zh-CN" altLang="en-US" sz="7200" b="1" dirty="0">
                <a:solidFill>
                  <a:srgbClr val="CA0810"/>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283845" y="832485"/>
            <a:ext cx="2962910" cy="2867025"/>
          </a:xfrm>
          <a:prstGeom prst="rect">
            <a:avLst/>
          </a:prstGeom>
          <a:noFill/>
        </p:spPr>
        <p:txBody>
          <a:bodyPr wrap="square" rtlCol="0">
            <a:noAutofit/>
          </a:bodyPr>
          <a:lstStyle/>
          <a:p>
            <a:pPr indent="266700" algn="just">
              <a:lnSpc>
                <a:spcPct val="150000"/>
              </a:lnSpc>
            </a:pPr>
            <a:r>
              <a:rPr lang="en-US" altLang="zh-CN" sz="1600" b="1" kern="100" dirty="0" err="1">
                <a:latin typeface="微软雅黑" panose="020B0503020204020204" pitchFamily="34" charset="-122"/>
                <a:ea typeface="微软雅黑" panose="020B0503020204020204" pitchFamily="34" charset="-122"/>
                <a:cs typeface="Times New Roman" panose="02020503050405090304" pitchFamily="18" charset="0"/>
              </a:rPr>
              <a:t>FSwinNet</a:t>
            </a:r>
            <a:r>
              <a:rPr lang="zh-CN" altLang="en-US" sz="1600" b="1" kern="100" dirty="0">
                <a:latin typeface="微软雅黑" panose="020B0503020204020204" pitchFamily="34" charset="-122"/>
                <a:ea typeface="微软雅黑" panose="020B0503020204020204" pitchFamily="34" charset="-122"/>
                <a:cs typeface="Times New Roman" panose="02020503050405090304" pitchFamily="18" charset="0"/>
              </a:rPr>
              <a:t>网络架构：</a:t>
            </a:r>
            <a:endParaRPr lang="en-US" altLang="zh-CN" sz="1600" b="1" kern="100" dirty="0">
              <a:latin typeface="微软雅黑" panose="020B0503020204020204" pitchFamily="34" charset="-122"/>
              <a:ea typeface="微软雅黑" panose="020B0503020204020204" pitchFamily="34" charset="-122"/>
              <a:cs typeface="Times New Roman" panose="02020503050405090304" pitchFamily="18" charset="0"/>
            </a:endParaRPr>
          </a:p>
          <a:p>
            <a:pPr marL="457200" marR="0" lvl="1" indent="0" algn="l" defTabSz="914400" rtl="0" eaLnBrk="1" fontAlgn="auto" latinLnBrk="0" hangingPunct="1">
              <a:lnSpc>
                <a:spcPct val="150000"/>
              </a:lnSpc>
              <a:spcBef>
                <a:spcPts val="0"/>
              </a:spcBef>
              <a:spcAft>
                <a:spcPts val="0"/>
              </a:spcAft>
              <a:buClrTx/>
              <a:buSzTx/>
              <a:buFontTx/>
              <a:buNone/>
              <a:defRPr/>
            </a:pPr>
            <a:r>
              <a:rPr lang="zh-CN" altLang="en-US" sz="1600" kern="100" dirty="0">
                <a:latin typeface="微软雅黑" charset="0"/>
                <a:ea typeface="微软雅黑" charset="0"/>
                <a:cs typeface="微软雅黑" charset="0"/>
                <a:sym typeface="+mn-ea"/>
              </a:rPr>
              <a:t>本研究提出的轻量级分割网络是编码器解码器架构，其结合了</a:t>
            </a:r>
            <a:r>
              <a:rPr lang="en-US" altLang="zh-CN" sz="1600" kern="100" dirty="0" err="1">
                <a:latin typeface="微软雅黑" charset="0"/>
                <a:ea typeface="微软雅黑" charset="0"/>
                <a:cs typeface="微软雅黑" charset="0"/>
                <a:sym typeface="+mn-ea"/>
              </a:rPr>
              <a:t>Swin</a:t>
            </a:r>
            <a:r>
              <a:rPr lang="en-US" altLang="zh-CN" sz="1600" kern="100" dirty="0">
                <a:latin typeface="微软雅黑" charset="0"/>
                <a:ea typeface="微软雅黑" charset="0"/>
                <a:cs typeface="微软雅黑" charset="0"/>
                <a:sym typeface="+mn-ea"/>
              </a:rPr>
              <a:t> Transformer</a:t>
            </a:r>
            <a:r>
              <a:rPr lang="zh-CN" altLang="en-US" sz="1600" kern="100" dirty="0">
                <a:latin typeface="微软雅黑" charset="0"/>
                <a:ea typeface="微软雅黑" charset="0"/>
                <a:cs typeface="微软雅黑" charset="0"/>
                <a:sym typeface="+mn-ea"/>
              </a:rPr>
              <a:t>和</a:t>
            </a:r>
            <a:r>
              <a:rPr lang="en-US" altLang="zh-CN" sz="1600" kern="100" dirty="0" err="1">
                <a:latin typeface="微软雅黑" charset="0"/>
                <a:ea typeface="微软雅黑" charset="0"/>
                <a:cs typeface="微软雅黑" charset="0"/>
                <a:sym typeface="+mn-ea"/>
              </a:rPr>
              <a:t>Unet</a:t>
            </a:r>
            <a:r>
              <a:rPr lang="zh-CN" altLang="en-US" sz="1600" kern="100" dirty="0">
                <a:latin typeface="微软雅黑" charset="0"/>
                <a:ea typeface="微软雅黑" charset="0"/>
                <a:cs typeface="微软雅黑" charset="0"/>
                <a:sym typeface="+mn-ea"/>
              </a:rPr>
              <a:t>架构的优势进行设计</a:t>
            </a:r>
            <a:endParaRPr lang="en-US" altLang="zh-CN" sz="1600" kern="100" dirty="0">
              <a:effectLst/>
              <a:latin typeface="微软雅黑" charset="0"/>
              <a:ea typeface="微软雅黑" charset="0"/>
              <a:cs typeface="微软雅黑" charset="0"/>
              <a:sym typeface="+mn-ea"/>
            </a:endParaRPr>
          </a:p>
        </p:txBody>
      </p:sp>
      <p:sp>
        <p:nvSpPr>
          <p:cNvPr id="3" name="文本框 2"/>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pic>
        <p:nvPicPr>
          <p:cNvPr id="2" name="图片 2"/>
          <p:cNvPicPr>
            <a:picLocks noChangeAspect="1"/>
          </p:cNvPicPr>
          <p:nvPr>
            <p:custDataLst>
              <p:tags r:id="rId1"/>
            </p:custDataLst>
          </p:nvPr>
        </p:nvPicPr>
        <p:blipFill>
          <a:blip r:embed="rId4"/>
          <a:stretch>
            <a:fillRect/>
          </a:stretch>
        </p:blipFill>
        <p:spPr>
          <a:xfrm>
            <a:off x="3860800" y="582930"/>
            <a:ext cx="3796030" cy="43199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8900" y="4086695"/>
            <a:ext cx="8680450" cy="737235"/>
          </a:xfrm>
          <a:prstGeom prst="rect">
            <a:avLst/>
          </a:prstGeom>
          <a:noFill/>
        </p:spPr>
        <p:txBody>
          <a:bodyPr wrap="square" rtlCol="0">
            <a:spAutoFit/>
          </a:bodyPr>
          <a:lstStyle/>
          <a:p>
            <a:pPr marL="0" marR="0" indent="266700" algn="just">
              <a:lnSpc>
                <a:spcPct val="150000"/>
              </a:lnSpc>
              <a:spcBef>
                <a:spcPts val="0"/>
              </a:spcBef>
              <a:spcAft>
                <a:spcPts val="0"/>
              </a:spcAft>
            </a:pP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编码器模块</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endParaRPr lang="zh-CN" altLang="en-US" sz="1400" kern="100" dirty="0">
              <a:effectLst/>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7" name="图片 6"/>
          <p:cNvPicPr/>
          <p:nvPr/>
        </p:nvPicPr>
        <p:blipFill>
          <a:blip r:embed="rId3"/>
          <a:stretch>
            <a:fillRect/>
          </a:stretch>
        </p:blipFill>
        <p:spPr>
          <a:xfrm>
            <a:off x="387350" y="699182"/>
            <a:ext cx="8083550" cy="3466418"/>
          </a:xfrm>
          <a:prstGeom prst="rect">
            <a:avLst/>
          </a:prstGeom>
        </p:spPr>
      </p:pic>
      <p:sp>
        <p:nvSpPr>
          <p:cNvPr id="3" name="文本框 2"/>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84075" y="3745175"/>
            <a:ext cx="8286926" cy="1023742"/>
          </a:xfrm>
          <a:prstGeom prst="rect">
            <a:avLst/>
          </a:prstGeom>
          <a:noFill/>
        </p:spPr>
        <p:txBody>
          <a:bodyPr wrap="square" rtlCol="0">
            <a:spAutoFit/>
          </a:bodyPr>
          <a:lstStyle/>
          <a:p>
            <a:pPr indent="266700" algn="just">
              <a:lnSpc>
                <a:spcPct val="150000"/>
              </a:lnSpc>
            </a:pP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移动窗口机制（</a:t>
            </a:r>
            <a:r>
              <a:rPr lang="en-GB" altLang="zh-CN" sz="1400" b="1" kern="100" dirty="0">
                <a:latin typeface="微软雅黑" panose="020B0503020204020204" pitchFamily="34" charset="-122"/>
                <a:ea typeface="微软雅黑" panose="020B0503020204020204" pitchFamily="34" charset="-122"/>
                <a:cs typeface="Times New Roman" panose="02020503050405090304" pitchFamily="18" charset="0"/>
              </a:rPr>
              <a:t>Shift Window</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marL="0" marR="0" indent="266700" algn="just">
              <a:lnSpc>
                <a:spcPct val="150000"/>
              </a:lnSpc>
              <a:spcBef>
                <a:spcPts val="0"/>
              </a:spcBef>
              <a:spcAft>
                <a:spcPts val="0"/>
              </a:spcAft>
            </a:pPr>
            <a:r>
              <a:rPr lang="zh-CN" altLang="zh-CN" sz="1400" dirty="0">
                <a:latin typeface="微软雅黑" panose="020B0503020204020204" pitchFamily="34" charset="-122"/>
                <a:ea typeface="微软雅黑" panose="020B0503020204020204" pitchFamily="34" charset="-122"/>
              </a:rPr>
              <a:t>在连续的</a:t>
            </a:r>
            <a:r>
              <a:rPr lang="en-US" altLang="zh-CN" sz="1400" dirty="0" err="1">
                <a:latin typeface="微软雅黑" panose="020B0503020204020204" pitchFamily="34" charset="-122"/>
                <a:ea typeface="微软雅黑" panose="020B0503020204020204" pitchFamily="34" charset="-122"/>
              </a:rPr>
              <a:t>SwinT</a:t>
            </a:r>
            <a:r>
              <a:rPr lang="en-US" altLang="zh-CN" sz="1400" dirty="0">
                <a:latin typeface="微软雅黑" panose="020B0503020204020204" pitchFamily="34" charset="-122"/>
                <a:ea typeface="微软雅黑" panose="020B0503020204020204" pitchFamily="34" charset="-122"/>
              </a:rPr>
              <a:t> Block</a:t>
            </a:r>
            <a:r>
              <a:rPr lang="zh-CN" altLang="zh-CN" sz="1400" dirty="0">
                <a:latin typeface="微软雅黑" panose="020B0503020204020204" pitchFamily="34" charset="-122"/>
                <a:ea typeface="微软雅黑" panose="020B0503020204020204" pitchFamily="34" charset="-122"/>
              </a:rPr>
              <a:t>中，第一个块采用标准的窗口分区策略，将一个</a:t>
            </a:r>
            <a:r>
              <a:rPr lang="en-US" altLang="zh-CN" sz="1400" dirty="0">
                <a:latin typeface="微软雅黑" panose="020B0503020204020204" pitchFamily="34" charset="-122"/>
                <a:ea typeface="微软雅黑" panose="020B0503020204020204" pitchFamily="34" charset="-122"/>
              </a:rPr>
              <a:t>8×8</a:t>
            </a:r>
            <a:r>
              <a:rPr lang="zh-CN" altLang="zh-CN" sz="1400" dirty="0">
                <a:latin typeface="微软雅黑" panose="020B0503020204020204" pitchFamily="34" charset="-122"/>
                <a:ea typeface="微软雅黑" panose="020B0503020204020204" pitchFamily="34" charset="-122"/>
              </a:rPr>
              <a:t>的特征图均匀划分为</a:t>
            </a:r>
            <a:r>
              <a:rPr lang="en-US" altLang="zh-CN" sz="1400" dirty="0">
                <a:latin typeface="微软雅黑" panose="020B0503020204020204" pitchFamily="34" charset="-122"/>
                <a:ea typeface="微软雅黑" panose="020B0503020204020204" pitchFamily="34" charset="-122"/>
              </a:rPr>
              <a:t>4×4</a:t>
            </a:r>
            <a:r>
              <a:rPr lang="zh-CN" altLang="zh-CN" sz="1400" dirty="0">
                <a:latin typeface="微软雅黑" panose="020B0503020204020204" pitchFamily="34" charset="-122"/>
                <a:ea typeface="微软雅黑" panose="020B0503020204020204" pitchFamily="34" charset="-122"/>
              </a:rPr>
              <a:t>大小的窗口。另一个块采用一个相对前一层略有偏移的窗口配置，通过在两个方向上移动窗口实现。</a:t>
            </a:r>
            <a:endParaRPr lang="en-US" altLang="zh-CN" sz="1400" dirty="0">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672999" y="41666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p:cNvPicPr/>
          <p:nvPr/>
        </p:nvPicPr>
        <p:blipFill>
          <a:blip r:embed="rId3"/>
          <a:stretch>
            <a:fillRect/>
          </a:stretch>
        </p:blipFill>
        <p:spPr>
          <a:xfrm>
            <a:off x="1837360" y="2129060"/>
            <a:ext cx="5469280" cy="1537278"/>
          </a:xfrm>
          <a:prstGeom prst="rect">
            <a:avLst/>
          </a:prstGeom>
        </p:spPr>
      </p:pic>
      <p:pic>
        <p:nvPicPr>
          <p:cNvPr id="8" name="图片 7"/>
          <p:cNvPicPr/>
          <p:nvPr/>
        </p:nvPicPr>
        <p:blipFill>
          <a:blip r:embed="rId4"/>
          <a:stretch>
            <a:fillRect/>
          </a:stretch>
        </p:blipFill>
        <p:spPr>
          <a:xfrm>
            <a:off x="1837360" y="690794"/>
            <a:ext cx="4952814" cy="1537278"/>
          </a:xfrm>
          <a:prstGeom prst="rect">
            <a:avLst/>
          </a:prstGeom>
        </p:spPr>
      </p:pic>
      <p:sp>
        <p:nvSpPr>
          <p:cNvPr id="4" name="文本框 3"/>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443480" y="3805037"/>
            <a:ext cx="8585592" cy="737235"/>
          </a:xfrm>
          <a:prstGeom prst="rect">
            <a:avLst/>
          </a:prstGeom>
          <a:noFill/>
        </p:spPr>
        <p:txBody>
          <a:bodyPr wrap="square">
            <a:spAutoFit/>
          </a:bodyPr>
          <a:lstStyle/>
          <a:p>
            <a:pPr indent="266700">
              <a:lnSpc>
                <a:spcPct val="150000"/>
              </a:lnSpc>
            </a:pP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沙漏前馈网络结构（</a:t>
            </a:r>
            <a:r>
              <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rPr>
              <a:t>SFFN</a:t>
            </a:r>
            <a:r>
              <a:rPr lang="zh-CN" altLang="en-US" sz="1400" b="1" kern="100" dirty="0">
                <a:latin typeface="微软雅黑" panose="020B0503020204020204" pitchFamily="34" charset="-122"/>
                <a:ea typeface="微软雅黑" panose="020B0503020204020204" pitchFamily="34" charset="-122"/>
                <a:cs typeface="Times New Roman" panose="02020503050405090304" pitchFamily="18" charset="0"/>
              </a:rPr>
              <a:t>）</a:t>
            </a:r>
            <a:endParaRPr lang="en-US" altLang="zh-CN" sz="1400" b="1" kern="100" dirty="0">
              <a:latin typeface="微软雅黑" panose="020B0503020204020204" pitchFamily="34" charset="-122"/>
              <a:ea typeface="微软雅黑" panose="020B0503020204020204" pitchFamily="34" charset="-122"/>
              <a:cs typeface="Times New Roman" panose="02020503050405090304" pitchFamily="18" charset="0"/>
            </a:endParaRPr>
          </a:p>
          <a:p>
            <a:pPr indent="266700" algn="just">
              <a:lnSpc>
                <a:spcPct val="150000"/>
              </a:lnSpc>
            </a:pPr>
            <a:endParaRPr lang="zh-CN" altLang="en-US" sz="1400" kern="100" dirty="0">
              <a:latin typeface="微软雅黑" panose="020B0503020204020204" pitchFamily="34" charset="-122"/>
              <a:ea typeface="微软雅黑" panose="020B0503020204020204" pitchFamily="34" charset="-122"/>
              <a:cs typeface="Times New Roman" panose="02020503050405090304" pitchFamily="18" charset="0"/>
            </a:endParaRPr>
          </a:p>
        </p:txBody>
      </p:sp>
      <p:pic>
        <p:nvPicPr>
          <p:cNvPr id="6" name="图片 5"/>
          <p:cNvPicPr/>
          <p:nvPr/>
        </p:nvPicPr>
        <p:blipFill rotWithShape="1">
          <a:blip r:embed="rId3"/>
          <a:srcRect r="7090" b="939"/>
          <a:stretch>
            <a:fillRect/>
          </a:stretch>
        </p:blipFill>
        <p:spPr>
          <a:xfrm>
            <a:off x="2587625" y="673100"/>
            <a:ext cx="5987415" cy="2514600"/>
          </a:xfrm>
          <a:prstGeom prst="rect">
            <a:avLst/>
          </a:prstGeom>
        </p:spPr>
      </p:pic>
      <p:sp>
        <p:nvSpPr>
          <p:cNvPr id="3" name="文本框 2"/>
          <p:cNvSpPr txBox="1"/>
          <p:nvPr/>
        </p:nvSpPr>
        <p:spPr>
          <a:xfrm>
            <a:off x="183765" y="4553"/>
            <a:ext cx="4560498"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基于</a:t>
            </a:r>
            <a:r>
              <a:rPr lang="en-US" altLang="zh-CN" sz="2800" dirty="0" err="1">
                <a:latin typeface="微软雅黑" panose="020B0503020204020204" pitchFamily="34" charset="-122"/>
                <a:ea typeface="微软雅黑" panose="020B0503020204020204" pitchFamily="34" charset="-122"/>
              </a:rPr>
              <a:t>SwinT</a:t>
            </a:r>
            <a:r>
              <a:rPr lang="zh-CN" altLang="en-US" sz="2800" dirty="0">
                <a:latin typeface="微软雅黑" panose="020B0503020204020204" pitchFamily="34" charset="-122"/>
                <a:ea typeface="微软雅黑" panose="020B0503020204020204" pitchFamily="34" charset="-122"/>
              </a:rPr>
              <a:t>的轻量网络</a:t>
            </a:r>
          </a:p>
        </p:txBody>
      </p:sp>
      <p:pic>
        <p:nvPicPr>
          <p:cNvPr id="7" name="图片 6"/>
          <p:cNvPicPr/>
          <p:nvPr/>
        </p:nvPicPr>
        <p:blipFill>
          <a:blip r:embed="rId4"/>
          <a:stretch>
            <a:fillRect/>
          </a:stretch>
        </p:blipFill>
        <p:spPr>
          <a:xfrm>
            <a:off x="374650" y="808990"/>
            <a:ext cx="2194560" cy="2639695"/>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GUzZGIyOTRkNjA4MTdkNTY1ZWFkMDViMmQ4ZmYxOG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1259</Words>
  <Application>Microsoft Office PowerPoint</Application>
  <PresentationFormat>自定义</PresentationFormat>
  <Paragraphs>436</Paragraphs>
  <Slides>29</Slides>
  <Notes>23</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29</vt:i4>
      </vt:variant>
    </vt:vector>
  </HeadingPairs>
  <TitlesOfParts>
    <vt:vector size="42" baseType="lpstr">
      <vt:lpstr>等线</vt:lpstr>
      <vt:lpstr>等线</vt:lpstr>
      <vt:lpstr>宋体</vt:lpstr>
      <vt:lpstr>微软雅黑</vt:lpstr>
      <vt:lpstr>微软雅黑 Light</vt:lpstr>
      <vt:lpstr>Arial</vt:lpstr>
      <vt:lpstr>Calibri</vt:lpstr>
      <vt:lpstr>Calibri Light</vt:lpstr>
      <vt:lpstr>Cambria Math</vt:lpstr>
      <vt:lpstr>Times New Roman</vt:lpstr>
      <vt:lpstr>Wingdings</vt:lpstr>
      <vt:lpstr>Office 主题</vt:lpstr>
      <vt:lpstr>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snow noir</dc:creator>
  <cp:lastModifiedBy>Administrator</cp:lastModifiedBy>
  <cp:revision>759</cp:revision>
  <dcterms:created xsi:type="dcterms:W3CDTF">2025-09-04T14:48:05Z</dcterms:created>
  <dcterms:modified xsi:type="dcterms:W3CDTF">2025-09-17T10:00:14Z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EA83AD495EDC4964935791BACC433186</vt:lpwstr>
  </property>
  <property fmtid="{D5CDD505-2E9C-101B-9397-08002B2CF9AE}" pid="3" name="KSOProductBuildVer">
    <vt:lpwstr>2052-6.11.0.8885</vt:lpwstr>
  </property>
</Properties>
</file>